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66" r:id="rId3"/>
    <p:sldId id="257" r:id="rId4"/>
    <p:sldId id="258" r:id="rId5"/>
    <p:sldId id="259" r:id="rId6"/>
    <p:sldId id="260" r:id="rId7"/>
    <p:sldId id="261" r:id="rId8"/>
    <p:sldId id="262" r:id="rId9"/>
    <p:sldId id="263" r:id="rId10"/>
    <p:sldId id="264" r:id="rId11"/>
    <p:sldId id="267" r:id="rId12"/>
    <p:sldId id="265" r:id="rId13"/>
    <p:sldId id="269" r:id="rId14"/>
    <p:sldId id="268" r:id="rId15"/>
  </p:sldIdLst>
  <p:sldSz cx="14630400" cy="8229600"/>
  <p:notesSz cx="8229600" cy="14630400"/>
  <p:embeddedFontLst>
    <p:embeddedFont>
      <p:font typeface="Consolas" panose="020B0609020204030204" pitchFamily="49" charset="0"/>
      <p:regular r:id="rId17"/>
      <p:bold r:id="rId18"/>
      <p:italic r:id="rId19"/>
      <p:boldItalic r:id="rId20"/>
    </p:embeddedFont>
    <p:embeddedFont>
      <p:font typeface="Overpass Light" panose="020B0604020202020204" charset="0"/>
      <p:regular r:id="rId21"/>
    </p:embeddedFont>
    <p:embeddedFont>
      <p:font typeface="Syne Bold" pitchFamily="2" charset="0"/>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5" d="100"/>
          <a:sy n="65" d="100"/>
        </p:scale>
        <p:origin x="8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982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notesSlide" Target="../notesSlides/notesSlide5.xml"/><Relationship Id="rId16"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400776"/>
            <a:ext cx="7556421" cy="1860233"/>
          </a:xfrm>
          <a:prstGeom prst="rect">
            <a:avLst/>
          </a:prstGeom>
          <a:noFill/>
          <a:ln/>
        </p:spPr>
        <p:txBody>
          <a:bodyPr wrap="square" lIns="0" tIns="0" rIns="0" bIns="0" rtlCol="0" anchor="t"/>
          <a:lstStyle/>
          <a:p>
            <a:pPr marL="0" indent="0" algn="l">
              <a:lnSpc>
                <a:spcPts val="4850"/>
              </a:lnSpc>
              <a:buNone/>
            </a:pPr>
            <a:r>
              <a:rPr lang="en-US" sz="3900" b="1" dirty="0">
                <a:solidFill>
                  <a:srgbClr val="233939"/>
                </a:solidFill>
                <a:latin typeface="Syne Bold" pitchFamily="34" charset="0"/>
                <a:ea typeface="Syne Bold" pitchFamily="34" charset="-122"/>
                <a:cs typeface="Syne Bold" pitchFamily="34" charset="-120"/>
              </a:rPr>
              <a:t>Sentiment Analysis for Brand Monitoring: Coca-Cola Social Media</a:t>
            </a:r>
            <a:endParaRPr lang="en-US" sz="3900" dirty="0"/>
          </a:p>
        </p:txBody>
      </p:sp>
      <p:sp>
        <p:nvSpPr>
          <p:cNvPr id="4" name="Text 1"/>
          <p:cNvSpPr/>
          <p:nvPr/>
        </p:nvSpPr>
        <p:spPr>
          <a:xfrm>
            <a:off x="793790" y="4558665"/>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This presentation details a project focused on leveraging Natural Language Processing (NLP) to classify social media comments about Coca-Cola. Our goal is to automatically categorize feedback into positive, neutral, or negative sentiment, providing invaluable insights for brand monitoring and strategic decision-making.</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74721"/>
            <a:ext cx="13042821" cy="1240155"/>
          </a:xfrm>
          <a:prstGeom prst="rect">
            <a:avLst/>
          </a:prstGeom>
          <a:noFill/>
          <a:ln/>
        </p:spPr>
        <p:txBody>
          <a:bodyPr wrap="square" lIns="0" tIns="0" rIns="0" bIns="0" rtlCol="0" anchor="t"/>
          <a:lstStyle/>
          <a:p>
            <a:pPr marL="0" indent="0" algn="l">
              <a:lnSpc>
                <a:spcPts val="4850"/>
              </a:lnSpc>
              <a:buNone/>
            </a:pPr>
            <a:r>
              <a:rPr lang="en-US" sz="3900" b="1" dirty="0">
                <a:solidFill>
                  <a:srgbClr val="233939"/>
                </a:solidFill>
                <a:latin typeface="Syne Bold" pitchFamily="34" charset="0"/>
                <a:ea typeface="Syne Bold" pitchFamily="34" charset="-122"/>
                <a:cs typeface="Syne Bold" pitchFamily="34" charset="-120"/>
              </a:rPr>
              <a:t>ROC Curve &amp; AUC: Evaluating Multi-Class Performance</a:t>
            </a:r>
            <a:endParaRPr lang="en-US" sz="3900" dirty="0"/>
          </a:p>
        </p:txBody>
      </p:sp>
      <p:sp>
        <p:nvSpPr>
          <p:cNvPr id="3" name="Text 1"/>
          <p:cNvSpPr/>
          <p:nvPr/>
        </p:nvSpPr>
        <p:spPr>
          <a:xfrm>
            <a:off x="793790" y="3211711"/>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Beyond simple accuracy, the Receiver Operating Characteristic (ROC) curve and Area Under the Curve (AUC) provide a deeper understanding of our model's discriminative power across all sentiment classes, particularly in a multi-class context using a One-vs-Rest (OvR) approach.</a:t>
            </a:r>
            <a:endParaRPr lang="en-US" sz="1550" dirty="0"/>
          </a:p>
        </p:txBody>
      </p:sp>
      <p:sp>
        <p:nvSpPr>
          <p:cNvPr id="4" name="Text 2"/>
          <p:cNvSpPr/>
          <p:nvPr/>
        </p:nvSpPr>
        <p:spPr>
          <a:xfrm>
            <a:off x="793790" y="4070033"/>
            <a:ext cx="13042821"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3B4E4E"/>
                </a:solidFill>
                <a:latin typeface="Overpass Light" pitchFamily="34" charset="0"/>
                <a:ea typeface="Overpass Light" pitchFamily="34" charset="-122"/>
                <a:cs typeface="Overpass Light" pitchFamily="34" charset="-120"/>
              </a:rPr>
              <a:t>One-vs-Rest Approach:</a:t>
            </a:r>
            <a:r>
              <a:rPr lang="en-US" sz="1550" dirty="0">
                <a:solidFill>
                  <a:srgbClr val="3B4E4E"/>
                </a:solidFill>
                <a:latin typeface="Overpass Light" pitchFamily="34" charset="0"/>
                <a:ea typeface="Overpass Light" pitchFamily="34" charset="-122"/>
                <a:cs typeface="Overpass Light" pitchFamily="34" charset="-120"/>
              </a:rPr>
              <a:t> We generate an ROC curve for each class against all other classes combined, offering insights into individual class separability.</a:t>
            </a:r>
            <a:endParaRPr lang="en-US" sz="1550" dirty="0"/>
          </a:p>
        </p:txBody>
      </p:sp>
      <p:sp>
        <p:nvSpPr>
          <p:cNvPr id="5" name="Text 3"/>
          <p:cNvSpPr/>
          <p:nvPr/>
        </p:nvSpPr>
        <p:spPr>
          <a:xfrm>
            <a:off x="793790" y="4774525"/>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3B4E4E"/>
                </a:solidFill>
                <a:latin typeface="Overpass Light" pitchFamily="34" charset="0"/>
                <a:ea typeface="Overpass Light" pitchFamily="34" charset="-122"/>
                <a:cs typeface="Overpass Light" pitchFamily="34" charset="-120"/>
              </a:rPr>
              <a:t>Strong Class Separability:</a:t>
            </a:r>
            <a:r>
              <a:rPr lang="en-US" sz="1550" dirty="0">
                <a:solidFill>
                  <a:srgbClr val="3B4E4E"/>
                </a:solidFill>
                <a:latin typeface="Overpass Light" pitchFamily="34" charset="0"/>
                <a:ea typeface="Overpass Light" pitchFamily="34" charset="-122"/>
                <a:cs typeface="Overpass Light" pitchFamily="34" charset="-120"/>
              </a:rPr>
              <a:t> High AUC values across all curves indicate that our model effectively distinguishes between sentiment categories.</a:t>
            </a:r>
            <a:endParaRPr lang="en-US" sz="1550" dirty="0"/>
          </a:p>
        </p:txBody>
      </p:sp>
      <p:sp>
        <p:nvSpPr>
          <p:cNvPr id="6" name="Text 4"/>
          <p:cNvSpPr/>
          <p:nvPr/>
        </p:nvSpPr>
        <p:spPr>
          <a:xfrm>
            <a:off x="793790" y="5161478"/>
            <a:ext cx="13042821"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3B4E4E"/>
                </a:solidFill>
                <a:latin typeface="Overpass Light" pitchFamily="34" charset="0"/>
                <a:ea typeface="Overpass Light" pitchFamily="34" charset="-122"/>
                <a:cs typeface="Overpass Light" pitchFamily="34" charset="-120"/>
              </a:rPr>
              <a:t>High Sensitivity &amp; Specificity:</a:t>
            </a:r>
            <a:r>
              <a:rPr lang="en-US" sz="1550" dirty="0">
                <a:solidFill>
                  <a:srgbClr val="3B4E4E"/>
                </a:solidFill>
                <a:latin typeface="Overpass Light" pitchFamily="34" charset="0"/>
                <a:ea typeface="Overpass Light" pitchFamily="34" charset="-122"/>
                <a:cs typeface="Overpass Light" pitchFamily="34" charset="-120"/>
              </a:rPr>
              <a:t> The curves demonstrate that the model maintains a high true positive rate while keeping the false positive rate low, signifying strong predictive capabilities.</a:t>
            </a:r>
            <a:endParaRPr lang="en-US" sz="1550" dirty="0"/>
          </a:p>
        </p:txBody>
      </p:sp>
      <p:sp>
        <p:nvSpPr>
          <p:cNvPr id="7" name="Text 5"/>
          <p:cNvSpPr/>
          <p:nvPr/>
        </p:nvSpPr>
        <p:spPr>
          <a:xfrm>
            <a:off x="793790" y="6019800"/>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This comprehensive evaluation confirms the model's robust performance, extending beyond overall accuracy to detailed class-specific discrimination.</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830342"/>
            <a:ext cx="9891951" cy="620078"/>
          </a:xfrm>
          <a:prstGeom prst="rect">
            <a:avLst/>
          </a:prstGeom>
          <a:noFill/>
          <a:ln/>
        </p:spPr>
        <p:txBody>
          <a:bodyPr wrap="none" lIns="0" tIns="0" rIns="0" bIns="0" rtlCol="0" anchor="t"/>
          <a:lstStyle/>
          <a:p>
            <a:pPr marL="0" indent="0" algn="l">
              <a:lnSpc>
                <a:spcPts val="4850"/>
              </a:lnSpc>
              <a:buNone/>
            </a:pPr>
            <a:r>
              <a:rPr lang="en-US" sz="3900" b="1" dirty="0">
                <a:solidFill>
                  <a:srgbClr val="233939"/>
                </a:solidFill>
                <a:latin typeface="Syne Bold" pitchFamily="34" charset="0"/>
                <a:ea typeface="Syne Bold" pitchFamily="34" charset="-122"/>
                <a:cs typeface="Syne Bold" pitchFamily="34" charset="-120"/>
              </a:rPr>
              <a:t>Limitations of the Project and Model</a:t>
            </a:r>
            <a:endParaRPr lang="en-US" sz="3900" dirty="0"/>
          </a:p>
        </p:txBody>
      </p:sp>
      <p:sp>
        <p:nvSpPr>
          <p:cNvPr id="3" name="Shape 1"/>
          <p:cNvSpPr/>
          <p:nvPr/>
        </p:nvSpPr>
        <p:spPr>
          <a:xfrm>
            <a:off x="793790" y="1847255"/>
            <a:ext cx="6422231" cy="1824276"/>
          </a:xfrm>
          <a:prstGeom prst="roundRect">
            <a:avLst>
              <a:gd name="adj" fmla="val 4569"/>
            </a:avLst>
          </a:prstGeom>
          <a:solidFill>
            <a:srgbClr val="FFFDE6"/>
          </a:solidFill>
          <a:ln w="22860">
            <a:solidFill>
              <a:srgbClr val="C3D4CC"/>
            </a:solidFill>
            <a:prstDash val="solid"/>
          </a:ln>
        </p:spPr>
      </p:sp>
      <p:sp>
        <p:nvSpPr>
          <p:cNvPr id="4" name="Text 2"/>
          <p:cNvSpPr/>
          <p:nvPr/>
        </p:nvSpPr>
        <p:spPr>
          <a:xfrm>
            <a:off x="1015008" y="2068473"/>
            <a:ext cx="2816900" cy="310158"/>
          </a:xfrm>
          <a:prstGeom prst="rect">
            <a:avLst/>
          </a:prstGeom>
          <a:noFill/>
          <a:ln/>
        </p:spPr>
        <p:txBody>
          <a:bodyPr wrap="none" lIns="0" tIns="0" rIns="0" bIns="0" rtlCol="0" anchor="t"/>
          <a:lstStyle/>
          <a:p>
            <a:pPr marL="0" indent="0" algn="l">
              <a:lnSpc>
                <a:spcPts val="2400"/>
              </a:lnSpc>
              <a:buNone/>
            </a:pPr>
            <a:r>
              <a:rPr lang="en-US" sz="1950" b="1" dirty="0">
                <a:solidFill>
                  <a:srgbClr val="3B4E4E"/>
                </a:solidFill>
                <a:latin typeface="Syne Bold" pitchFamily="34" charset="0"/>
                <a:ea typeface="Syne Bold" pitchFamily="34" charset="-122"/>
                <a:cs typeface="Syne Bold" pitchFamily="34" charset="-120"/>
              </a:rPr>
              <a:t>Limited Dataset Size</a:t>
            </a:r>
            <a:endParaRPr lang="en-US" sz="1950" dirty="0"/>
          </a:p>
        </p:txBody>
      </p:sp>
      <p:sp>
        <p:nvSpPr>
          <p:cNvPr id="5" name="Text 3"/>
          <p:cNvSpPr/>
          <p:nvPr/>
        </p:nvSpPr>
        <p:spPr>
          <a:xfrm>
            <a:off x="1015008" y="2497693"/>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A smaller dataset may affect model generalization to unseen data and real-world scenarios.</a:t>
            </a:r>
            <a:endParaRPr lang="en-US" sz="1550" dirty="0"/>
          </a:p>
        </p:txBody>
      </p:sp>
      <p:sp>
        <p:nvSpPr>
          <p:cNvPr id="6" name="Shape 4"/>
          <p:cNvSpPr/>
          <p:nvPr/>
        </p:nvSpPr>
        <p:spPr>
          <a:xfrm>
            <a:off x="7414379" y="1847255"/>
            <a:ext cx="6422231" cy="1824276"/>
          </a:xfrm>
          <a:prstGeom prst="roundRect">
            <a:avLst>
              <a:gd name="adj" fmla="val 4569"/>
            </a:avLst>
          </a:prstGeom>
          <a:solidFill>
            <a:srgbClr val="FFFDE6"/>
          </a:solidFill>
          <a:ln w="22860">
            <a:solidFill>
              <a:srgbClr val="C3D4CC"/>
            </a:solidFill>
            <a:prstDash val="solid"/>
          </a:ln>
        </p:spPr>
      </p:sp>
      <p:sp>
        <p:nvSpPr>
          <p:cNvPr id="7" name="Text 5"/>
          <p:cNvSpPr/>
          <p:nvPr/>
        </p:nvSpPr>
        <p:spPr>
          <a:xfrm>
            <a:off x="7635597" y="2068473"/>
            <a:ext cx="3220641" cy="310158"/>
          </a:xfrm>
          <a:prstGeom prst="rect">
            <a:avLst/>
          </a:prstGeom>
          <a:noFill/>
          <a:ln/>
        </p:spPr>
        <p:txBody>
          <a:bodyPr wrap="none" lIns="0" tIns="0" rIns="0" bIns="0" rtlCol="0" anchor="t"/>
          <a:lstStyle/>
          <a:p>
            <a:pPr marL="0" indent="0" algn="l">
              <a:lnSpc>
                <a:spcPts val="2400"/>
              </a:lnSpc>
              <a:buNone/>
            </a:pPr>
            <a:r>
              <a:rPr lang="en-US" sz="1950" b="1" dirty="0">
                <a:solidFill>
                  <a:srgbClr val="3B4E4E"/>
                </a:solidFill>
                <a:latin typeface="Syne Bold" pitchFamily="34" charset="0"/>
                <a:ea typeface="Syne Bold" pitchFamily="34" charset="-122"/>
                <a:cs typeface="Syne Bold" pitchFamily="34" charset="-120"/>
              </a:rPr>
              <a:t>Noisy Social Media Text</a:t>
            </a:r>
            <a:endParaRPr lang="en-US" sz="1950" dirty="0"/>
          </a:p>
        </p:txBody>
      </p:sp>
      <p:sp>
        <p:nvSpPr>
          <p:cNvPr id="8" name="Text 6"/>
          <p:cNvSpPr/>
          <p:nvPr/>
        </p:nvSpPr>
        <p:spPr>
          <a:xfrm>
            <a:off x="7635597" y="2497693"/>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Social media comments are informal, unstructured, and often contain typos, slang, and grammatical errors that complicate analysis.</a:t>
            </a:r>
            <a:endParaRPr lang="en-US" sz="1550" dirty="0"/>
          </a:p>
        </p:txBody>
      </p:sp>
      <p:sp>
        <p:nvSpPr>
          <p:cNvPr id="9" name="Shape 7"/>
          <p:cNvSpPr/>
          <p:nvPr/>
        </p:nvSpPr>
        <p:spPr>
          <a:xfrm>
            <a:off x="793790" y="3869888"/>
            <a:ext cx="6422231" cy="1506736"/>
          </a:xfrm>
          <a:prstGeom prst="roundRect">
            <a:avLst>
              <a:gd name="adj" fmla="val 5532"/>
            </a:avLst>
          </a:prstGeom>
          <a:solidFill>
            <a:srgbClr val="FFFDE6"/>
          </a:solidFill>
          <a:ln w="22860">
            <a:solidFill>
              <a:srgbClr val="C3D4CC"/>
            </a:solidFill>
            <a:prstDash val="solid"/>
          </a:ln>
        </p:spPr>
      </p:sp>
      <p:sp>
        <p:nvSpPr>
          <p:cNvPr id="10" name="Text 8"/>
          <p:cNvSpPr/>
          <p:nvPr/>
        </p:nvSpPr>
        <p:spPr>
          <a:xfrm>
            <a:off x="1015008" y="4091107"/>
            <a:ext cx="2929533" cy="310158"/>
          </a:xfrm>
          <a:prstGeom prst="rect">
            <a:avLst/>
          </a:prstGeom>
          <a:noFill/>
          <a:ln/>
        </p:spPr>
        <p:txBody>
          <a:bodyPr wrap="none" lIns="0" tIns="0" rIns="0" bIns="0" rtlCol="0" anchor="t"/>
          <a:lstStyle/>
          <a:p>
            <a:pPr marL="0" indent="0" algn="l">
              <a:lnSpc>
                <a:spcPts val="2400"/>
              </a:lnSpc>
              <a:buNone/>
            </a:pPr>
            <a:r>
              <a:rPr lang="en-US" sz="1950" b="1" dirty="0">
                <a:solidFill>
                  <a:srgbClr val="3B4E4E"/>
                </a:solidFill>
                <a:latin typeface="Syne Bold" pitchFamily="34" charset="0"/>
                <a:ea typeface="Syne Bold" pitchFamily="34" charset="-122"/>
                <a:cs typeface="Syne Bold" pitchFamily="34" charset="-120"/>
              </a:rPr>
              <a:t>Sarcasm &amp; Ambiguity</a:t>
            </a:r>
            <a:endParaRPr lang="en-US" sz="1950" dirty="0"/>
          </a:p>
        </p:txBody>
      </p:sp>
      <p:sp>
        <p:nvSpPr>
          <p:cNvPr id="11" name="Text 9"/>
          <p:cNvSpPr/>
          <p:nvPr/>
        </p:nvSpPr>
        <p:spPr>
          <a:xfrm>
            <a:off x="1015008" y="4520327"/>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Sarcastic comments and ambiguous language are difficult to classify correctly without additional context or domain expertise.</a:t>
            </a:r>
            <a:endParaRPr lang="en-US" sz="1550" dirty="0"/>
          </a:p>
        </p:txBody>
      </p:sp>
      <p:sp>
        <p:nvSpPr>
          <p:cNvPr id="12" name="Shape 10"/>
          <p:cNvSpPr/>
          <p:nvPr/>
        </p:nvSpPr>
        <p:spPr>
          <a:xfrm>
            <a:off x="7414379" y="3869888"/>
            <a:ext cx="6422231" cy="1506736"/>
          </a:xfrm>
          <a:prstGeom prst="roundRect">
            <a:avLst>
              <a:gd name="adj" fmla="val 5532"/>
            </a:avLst>
          </a:prstGeom>
          <a:solidFill>
            <a:srgbClr val="FFFDE6"/>
          </a:solidFill>
          <a:ln w="22860">
            <a:solidFill>
              <a:srgbClr val="C3D4CC"/>
            </a:solidFill>
            <a:prstDash val="solid"/>
          </a:ln>
        </p:spPr>
      </p:sp>
      <p:sp>
        <p:nvSpPr>
          <p:cNvPr id="13" name="Text 11"/>
          <p:cNvSpPr/>
          <p:nvPr/>
        </p:nvSpPr>
        <p:spPr>
          <a:xfrm>
            <a:off x="7635597" y="4091107"/>
            <a:ext cx="3980855" cy="310158"/>
          </a:xfrm>
          <a:prstGeom prst="rect">
            <a:avLst/>
          </a:prstGeom>
          <a:noFill/>
          <a:ln/>
        </p:spPr>
        <p:txBody>
          <a:bodyPr wrap="none" lIns="0" tIns="0" rIns="0" bIns="0" rtlCol="0" anchor="t"/>
          <a:lstStyle/>
          <a:p>
            <a:pPr marL="0" indent="0" algn="l">
              <a:lnSpc>
                <a:spcPts val="2400"/>
              </a:lnSpc>
              <a:buNone/>
            </a:pPr>
            <a:r>
              <a:rPr lang="en-US" sz="1950" b="1" dirty="0">
                <a:solidFill>
                  <a:srgbClr val="3B4E4E"/>
                </a:solidFill>
                <a:latin typeface="Syne Bold" pitchFamily="34" charset="0"/>
                <a:ea typeface="Syne Bold" pitchFamily="34" charset="-122"/>
                <a:cs typeface="Syne Bold" pitchFamily="34" charset="-120"/>
              </a:rPr>
              <a:t>Emojis &amp; Multilingual Content</a:t>
            </a:r>
            <a:endParaRPr lang="en-US" sz="1950" dirty="0"/>
          </a:p>
        </p:txBody>
      </p:sp>
      <p:sp>
        <p:nvSpPr>
          <p:cNvPr id="14" name="Text 12"/>
          <p:cNvSpPr/>
          <p:nvPr/>
        </p:nvSpPr>
        <p:spPr>
          <a:xfrm>
            <a:off x="7635597" y="4520327"/>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Emojis and multilingual comments are not fully addressed, potentially leading to misclassification of sentiment.</a:t>
            </a:r>
            <a:endParaRPr lang="en-US" sz="1550" dirty="0"/>
          </a:p>
        </p:txBody>
      </p:sp>
      <p:sp>
        <p:nvSpPr>
          <p:cNvPr id="15" name="Shape 13"/>
          <p:cNvSpPr/>
          <p:nvPr/>
        </p:nvSpPr>
        <p:spPr>
          <a:xfrm>
            <a:off x="793790" y="5574983"/>
            <a:ext cx="6422231" cy="1824276"/>
          </a:xfrm>
          <a:prstGeom prst="roundRect">
            <a:avLst>
              <a:gd name="adj" fmla="val 4569"/>
            </a:avLst>
          </a:prstGeom>
          <a:solidFill>
            <a:srgbClr val="FFFDE6"/>
          </a:solidFill>
          <a:ln w="22860">
            <a:solidFill>
              <a:srgbClr val="C3D4CC"/>
            </a:solidFill>
            <a:prstDash val="solid"/>
          </a:ln>
        </p:spPr>
      </p:sp>
      <p:sp>
        <p:nvSpPr>
          <p:cNvPr id="16" name="Text 14"/>
          <p:cNvSpPr/>
          <p:nvPr/>
        </p:nvSpPr>
        <p:spPr>
          <a:xfrm>
            <a:off x="1015008" y="5796201"/>
            <a:ext cx="3944541" cy="310158"/>
          </a:xfrm>
          <a:prstGeom prst="rect">
            <a:avLst/>
          </a:prstGeom>
          <a:noFill/>
          <a:ln/>
        </p:spPr>
        <p:txBody>
          <a:bodyPr wrap="none" lIns="0" tIns="0" rIns="0" bIns="0" rtlCol="0" anchor="t"/>
          <a:lstStyle/>
          <a:p>
            <a:pPr marL="0" indent="0" algn="l">
              <a:lnSpc>
                <a:spcPts val="2400"/>
              </a:lnSpc>
              <a:buNone/>
            </a:pPr>
            <a:r>
              <a:rPr lang="en-US" sz="1950" b="1" dirty="0">
                <a:solidFill>
                  <a:srgbClr val="3B4E4E"/>
                </a:solidFill>
                <a:latin typeface="Syne Bold" pitchFamily="34" charset="0"/>
                <a:ea typeface="Syne Bold" pitchFamily="34" charset="-122"/>
                <a:cs typeface="Syne Bold" pitchFamily="34" charset="-120"/>
              </a:rPr>
              <a:t>Domain-Specific Fine-tuning</a:t>
            </a:r>
            <a:endParaRPr lang="en-US" sz="1950" dirty="0"/>
          </a:p>
        </p:txBody>
      </p:sp>
      <p:sp>
        <p:nvSpPr>
          <p:cNvPr id="17" name="Text 15"/>
          <p:cNvSpPr/>
          <p:nvPr/>
        </p:nvSpPr>
        <p:spPr>
          <a:xfrm>
            <a:off x="1015008" y="6225421"/>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Universal Sentence Encoder is not fine-tuned for Coca-Cola or beverage industry sentiment, which may miss domain-specific sentiment cues.</a:t>
            </a:r>
            <a:endParaRPr lang="en-US" sz="1550" dirty="0"/>
          </a:p>
        </p:txBody>
      </p:sp>
      <p:sp>
        <p:nvSpPr>
          <p:cNvPr id="18" name="Shape 16"/>
          <p:cNvSpPr/>
          <p:nvPr/>
        </p:nvSpPr>
        <p:spPr>
          <a:xfrm>
            <a:off x="7414379" y="5574983"/>
            <a:ext cx="6422231" cy="1824276"/>
          </a:xfrm>
          <a:prstGeom prst="roundRect">
            <a:avLst>
              <a:gd name="adj" fmla="val 4569"/>
            </a:avLst>
          </a:prstGeom>
          <a:solidFill>
            <a:srgbClr val="FFFDE6"/>
          </a:solidFill>
          <a:ln w="22860">
            <a:solidFill>
              <a:srgbClr val="C3D4CC"/>
            </a:solidFill>
            <a:prstDash val="solid"/>
          </a:ln>
        </p:spPr>
      </p:sp>
      <p:sp>
        <p:nvSpPr>
          <p:cNvPr id="19" name="Text 17"/>
          <p:cNvSpPr/>
          <p:nvPr/>
        </p:nvSpPr>
        <p:spPr>
          <a:xfrm>
            <a:off x="7635597" y="5796201"/>
            <a:ext cx="4699992" cy="310158"/>
          </a:xfrm>
          <a:prstGeom prst="rect">
            <a:avLst/>
          </a:prstGeom>
          <a:noFill/>
          <a:ln/>
        </p:spPr>
        <p:txBody>
          <a:bodyPr wrap="none" lIns="0" tIns="0" rIns="0" bIns="0" rtlCol="0" anchor="t"/>
          <a:lstStyle/>
          <a:p>
            <a:pPr marL="0" indent="0" algn="l">
              <a:lnSpc>
                <a:spcPts val="2400"/>
              </a:lnSpc>
              <a:buNone/>
            </a:pPr>
            <a:r>
              <a:rPr lang="en-US" sz="1950" b="1" dirty="0">
                <a:solidFill>
                  <a:srgbClr val="3B4E4E"/>
                </a:solidFill>
                <a:latin typeface="Syne Bold" pitchFamily="34" charset="0"/>
                <a:ea typeface="Syne Bold" pitchFamily="34" charset="-122"/>
                <a:cs typeface="Syne Bold" pitchFamily="34" charset="-120"/>
              </a:rPr>
              <a:t>Real-World Performance Variance</a:t>
            </a:r>
            <a:endParaRPr lang="en-US" sz="1950" dirty="0"/>
          </a:p>
        </p:txBody>
      </p:sp>
      <p:sp>
        <p:nvSpPr>
          <p:cNvPr id="20" name="Text 18"/>
          <p:cNvSpPr/>
          <p:nvPr/>
        </p:nvSpPr>
        <p:spPr>
          <a:xfrm>
            <a:off x="7635597" y="6225421"/>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Model accuracy may vary with real-world data due to evolving language use, new slang, and shifting social media trends.</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74965" y="598408"/>
            <a:ext cx="10056733" cy="527447"/>
          </a:xfrm>
          <a:prstGeom prst="rect">
            <a:avLst/>
          </a:prstGeom>
          <a:noFill/>
          <a:ln/>
        </p:spPr>
        <p:txBody>
          <a:bodyPr wrap="none" lIns="0" tIns="0" rIns="0" bIns="0" rtlCol="0" anchor="t"/>
          <a:lstStyle/>
          <a:p>
            <a:pPr marL="0" indent="0" algn="l">
              <a:lnSpc>
                <a:spcPts val="4150"/>
              </a:lnSpc>
              <a:buNone/>
            </a:pPr>
            <a:r>
              <a:rPr lang="en-US" sz="3300" b="1" dirty="0">
                <a:solidFill>
                  <a:srgbClr val="233939"/>
                </a:solidFill>
                <a:latin typeface="Syne Bold" pitchFamily="34" charset="0"/>
                <a:ea typeface="Syne Bold" pitchFamily="34" charset="-122"/>
                <a:cs typeface="Syne Bold" pitchFamily="34" charset="-120"/>
              </a:rPr>
              <a:t>Final Model Selection and Future Directions</a:t>
            </a:r>
            <a:endParaRPr lang="en-US" sz="3300" dirty="0"/>
          </a:p>
        </p:txBody>
      </p:sp>
      <p:sp>
        <p:nvSpPr>
          <p:cNvPr id="3" name="Text 1"/>
          <p:cNvSpPr/>
          <p:nvPr/>
        </p:nvSpPr>
        <p:spPr>
          <a:xfrm>
            <a:off x="674965" y="1463278"/>
            <a:ext cx="13280469" cy="269915"/>
          </a:xfrm>
          <a:prstGeom prst="rect">
            <a:avLst/>
          </a:prstGeom>
          <a:noFill/>
          <a:ln/>
        </p:spPr>
        <p:txBody>
          <a:bodyPr wrap="none" lIns="0" tIns="0" rIns="0" bIns="0" rtlCol="0" anchor="t"/>
          <a:lstStyle/>
          <a:p>
            <a:pPr marL="0" indent="0" algn="l">
              <a:lnSpc>
                <a:spcPts val="2100"/>
              </a:lnSpc>
              <a:buNone/>
            </a:pPr>
            <a:r>
              <a:rPr lang="en-US" sz="1300" dirty="0">
                <a:solidFill>
                  <a:srgbClr val="3B4E4E"/>
                </a:solidFill>
                <a:latin typeface="Overpass Light" pitchFamily="34" charset="0"/>
                <a:ea typeface="Overpass Light" pitchFamily="34" charset="-122"/>
                <a:cs typeface="Overpass Light" pitchFamily="34" charset="-120"/>
              </a:rPr>
              <a:t>Based on rigorous evaluation and performance metrics, we have selected the optimal model for production-level sentiment monitoring of Coca-Cola social media comments.</a:t>
            </a:r>
            <a:endParaRPr lang="en-US" sz="1300" dirty="0"/>
          </a:p>
        </p:txBody>
      </p:sp>
      <p:sp>
        <p:nvSpPr>
          <p:cNvPr id="4" name="Shape 2"/>
          <p:cNvSpPr/>
          <p:nvPr/>
        </p:nvSpPr>
        <p:spPr>
          <a:xfrm>
            <a:off x="674965" y="1922978"/>
            <a:ext cx="13280469" cy="2057519"/>
          </a:xfrm>
          <a:prstGeom prst="roundRect">
            <a:avLst>
              <a:gd name="adj" fmla="val 5333"/>
            </a:avLst>
          </a:prstGeom>
          <a:solidFill>
            <a:srgbClr val="FFFDE6"/>
          </a:solidFill>
          <a:ln w="22860">
            <a:solidFill>
              <a:srgbClr val="C3D4CC"/>
            </a:solidFill>
            <a:prstDash val="solid"/>
          </a:ln>
        </p:spPr>
      </p:sp>
      <p:sp>
        <p:nvSpPr>
          <p:cNvPr id="5" name="Shape 3"/>
          <p:cNvSpPr/>
          <p:nvPr/>
        </p:nvSpPr>
        <p:spPr>
          <a:xfrm>
            <a:off x="652105" y="1922978"/>
            <a:ext cx="91440" cy="2057519"/>
          </a:xfrm>
          <a:prstGeom prst="roundRect">
            <a:avLst>
              <a:gd name="adj" fmla="val 77518"/>
            </a:avLst>
          </a:prstGeom>
          <a:solidFill>
            <a:srgbClr val="224435"/>
          </a:solidFill>
          <a:ln/>
        </p:spPr>
      </p:sp>
      <p:sp>
        <p:nvSpPr>
          <p:cNvPr id="6" name="Text 4"/>
          <p:cNvSpPr/>
          <p:nvPr/>
        </p:nvSpPr>
        <p:spPr>
          <a:xfrm>
            <a:off x="935117" y="2114550"/>
            <a:ext cx="4522232" cy="316349"/>
          </a:xfrm>
          <a:prstGeom prst="rect">
            <a:avLst/>
          </a:prstGeom>
          <a:noFill/>
          <a:ln/>
        </p:spPr>
        <p:txBody>
          <a:bodyPr wrap="none" lIns="0" tIns="0" rIns="0" bIns="0" rtlCol="0" anchor="t"/>
          <a:lstStyle/>
          <a:p>
            <a:pPr marL="0" indent="0" algn="l">
              <a:lnSpc>
                <a:spcPts val="2450"/>
              </a:lnSpc>
              <a:buNone/>
            </a:pPr>
            <a:r>
              <a:rPr lang="en-US" sz="1950" b="1" dirty="0">
                <a:solidFill>
                  <a:srgbClr val="3B4E4E"/>
                </a:solidFill>
                <a:latin typeface="Syne Bold" pitchFamily="34" charset="0"/>
                <a:ea typeface="Syne Bold" pitchFamily="34" charset="-122"/>
                <a:cs typeface="Syne Bold" pitchFamily="34" charset="-120"/>
              </a:rPr>
              <a:t>Chosen Model: ExtraTrees + USE</a:t>
            </a:r>
            <a:endParaRPr lang="en-US" sz="1950" dirty="0"/>
          </a:p>
        </p:txBody>
      </p:sp>
      <p:sp>
        <p:nvSpPr>
          <p:cNvPr id="7" name="Text 5"/>
          <p:cNvSpPr/>
          <p:nvPr/>
        </p:nvSpPr>
        <p:spPr>
          <a:xfrm>
            <a:off x="935117" y="2532102"/>
            <a:ext cx="12828746" cy="269915"/>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B4E4E"/>
                </a:solidFill>
                <a:latin typeface="Overpass Light" pitchFamily="34" charset="0"/>
                <a:ea typeface="Overpass Light" pitchFamily="34" charset="-122"/>
                <a:cs typeface="Overpass Light" pitchFamily="34" charset="-120"/>
              </a:rPr>
              <a:t>Highest Accuracy:</a:t>
            </a:r>
            <a:r>
              <a:rPr lang="en-US" sz="1300" dirty="0">
                <a:solidFill>
                  <a:srgbClr val="3B4E4E"/>
                </a:solidFill>
                <a:latin typeface="Overpass Light" pitchFamily="34" charset="0"/>
                <a:ea typeface="Overpass Light" pitchFamily="34" charset="-122"/>
                <a:cs typeface="Overpass Light" pitchFamily="34" charset="-120"/>
              </a:rPr>
              <a:t> Achieved an impressive 88.88% accuracy, demonstrating superior predictive power.</a:t>
            </a:r>
            <a:endParaRPr lang="en-US" sz="1300" dirty="0"/>
          </a:p>
        </p:txBody>
      </p:sp>
      <p:sp>
        <p:nvSpPr>
          <p:cNvPr id="8" name="Text 6"/>
          <p:cNvSpPr/>
          <p:nvPr/>
        </p:nvSpPr>
        <p:spPr>
          <a:xfrm>
            <a:off x="935117" y="2861072"/>
            <a:ext cx="12828746" cy="269915"/>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B4E4E"/>
                </a:solidFill>
                <a:latin typeface="Overpass Light" pitchFamily="34" charset="0"/>
                <a:ea typeface="Overpass Light" pitchFamily="34" charset="-122"/>
                <a:cs typeface="Overpass Light" pitchFamily="34" charset="-120"/>
              </a:rPr>
              <a:t>Consistent &amp; Robust:</a:t>
            </a:r>
            <a:r>
              <a:rPr lang="en-US" sz="1300" dirty="0">
                <a:solidFill>
                  <a:srgbClr val="3B4E4E"/>
                </a:solidFill>
                <a:latin typeface="Overpass Light" pitchFamily="34" charset="0"/>
                <a:ea typeface="Overpass Light" pitchFamily="34" charset="-122"/>
                <a:cs typeface="Overpass Light" pitchFamily="34" charset="-120"/>
              </a:rPr>
              <a:t> Provided stable and reliable results, proving resilient to noise in social media data.</a:t>
            </a:r>
            <a:endParaRPr lang="en-US" sz="1300" dirty="0"/>
          </a:p>
        </p:txBody>
      </p:sp>
      <p:sp>
        <p:nvSpPr>
          <p:cNvPr id="9" name="Text 7"/>
          <p:cNvSpPr/>
          <p:nvPr/>
        </p:nvSpPr>
        <p:spPr>
          <a:xfrm>
            <a:off x="935117" y="3190042"/>
            <a:ext cx="12828746" cy="269915"/>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B4E4E"/>
                </a:solidFill>
                <a:latin typeface="Overpass Light" pitchFamily="34" charset="0"/>
                <a:ea typeface="Overpass Light" pitchFamily="34" charset="-122"/>
                <a:cs typeface="Overpass Light" pitchFamily="34" charset="-120"/>
              </a:rPr>
              <a:t>Fast Prediction:</a:t>
            </a:r>
            <a:r>
              <a:rPr lang="en-US" sz="1300" dirty="0">
                <a:solidFill>
                  <a:srgbClr val="3B4E4E"/>
                </a:solidFill>
                <a:latin typeface="Overpass Light" pitchFamily="34" charset="0"/>
                <a:ea typeface="Overpass Light" pitchFamily="34" charset="-122"/>
                <a:cs typeface="Overpass Light" pitchFamily="34" charset="-120"/>
              </a:rPr>
              <a:t> Offers efficient classification, crucial for real-time brand monitoring.</a:t>
            </a:r>
            <a:endParaRPr lang="en-US" sz="1300" dirty="0"/>
          </a:p>
        </p:txBody>
      </p:sp>
      <p:sp>
        <p:nvSpPr>
          <p:cNvPr id="10" name="Text 8"/>
          <p:cNvSpPr/>
          <p:nvPr/>
        </p:nvSpPr>
        <p:spPr>
          <a:xfrm>
            <a:off x="935117" y="3519011"/>
            <a:ext cx="12828746" cy="269915"/>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B4E4E"/>
                </a:solidFill>
                <a:latin typeface="Overpass Light" pitchFamily="34" charset="0"/>
                <a:ea typeface="Overpass Light" pitchFamily="34" charset="-122"/>
                <a:cs typeface="Overpass Light" pitchFamily="34" charset="-120"/>
              </a:rPr>
              <a:t>Synergistic with USE:</a:t>
            </a:r>
            <a:r>
              <a:rPr lang="en-US" sz="1300" dirty="0">
                <a:solidFill>
                  <a:srgbClr val="3B4E4E"/>
                </a:solidFill>
                <a:latin typeface="Overpass Light" pitchFamily="34" charset="0"/>
                <a:ea typeface="Overpass Light" pitchFamily="34" charset="-122"/>
                <a:cs typeface="Overpass Light" pitchFamily="34" charset="-120"/>
              </a:rPr>
              <a:t> The ExtraTrees classifier harmonizes exceptionally well with semantic embeddings, maximizing their potential.</a:t>
            </a:r>
            <a:endParaRPr lang="en-US" sz="1300" dirty="0"/>
          </a:p>
        </p:txBody>
      </p:sp>
      <p:sp>
        <p:nvSpPr>
          <p:cNvPr id="11" name="Text 9"/>
          <p:cNvSpPr/>
          <p:nvPr/>
        </p:nvSpPr>
        <p:spPr>
          <a:xfrm>
            <a:off x="674965" y="4170283"/>
            <a:ext cx="13280469" cy="269915"/>
          </a:xfrm>
          <a:prstGeom prst="rect">
            <a:avLst/>
          </a:prstGeom>
          <a:noFill/>
          <a:ln/>
        </p:spPr>
        <p:txBody>
          <a:bodyPr wrap="none" lIns="0" tIns="0" rIns="0" bIns="0" rtlCol="0" anchor="t"/>
          <a:lstStyle/>
          <a:p>
            <a:pPr marL="0" indent="0" algn="l">
              <a:lnSpc>
                <a:spcPts val="2100"/>
              </a:lnSpc>
              <a:buNone/>
            </a:pPr>
            <a:r>
              <a:rPr lang="en-US" sz="1300" dirty="0">
                <a:solidFill>
                  <a:srgbClr val="3B4E4E"/>
                </a:solidFill>
                <a:latin typeface="Overpass Light" pitchFamily="34" charset="0"/>
                <a:ea typeface="Overpass Light" pitchFamily="34" charset="-122"/>
                <a:cs typeface="Overpass Light" pitchFamily="34" charset="-120"/>
              </a:rPr>
              <a:t>This model is ideally suited for deployment, offering a powerful tool for analyzing brand perception.</a:t>
            </a:r>
            <a:endParaRPr lang="en-US" sz="1300" dirty="0"/>
          </a:p>
        </p:txBody>
      </p:sp>
      <p:sp>
        <p:nvSpPr>
          <p:cNvPr id="12" name="Text 10"/>
          <p:cNvSpPr/>
          <p:nvPr/>
        </p:nvSpPr>
        <p:spPr>
          <a:xfrm>
            <a:off x="674965" y="4693325"/>
            <a:ext cx="4143970" cy="421838"/>
          </a:xfrm>
          <a:prstGeom prst="rect">
            <a:avLst/>
          </a:prstGeom>
          <a:noFill/>
          <a:ln/>
        </p:spPr>
        <p:txBody>
          <a:bodyPr wrap="none" lIns="0" tIns="0" rIns="0" bIns="0" rtlCol="0" anchor="t"/>
          <a:lstStyle/>
          <a:p>
            <a:pPr marL="0" indent="0" algn="l">
              <a:lnSpc>
                <a:spcPts val="3300"/>
              </a:lnSpc>
              <a:buNone/>
            </a:pPr>
            <a:r>
              <a:rPr lang="en-US" sz="2650" b="1" dirty="0">
                <a:solidFill>
                  <a:srgbClr val="233939"/>
                </a:solidFill>
                <a:latin typeface="Syne Bold" pitchFamily="34" charset="0"/>
                <a:ea typeface="Syne Bold" pitchFamily="34" charset="-122"/>
                <a:cs typeface="Syne Bold" pitchFamily="34" charset="-120"/>
              </a:rPr>
              <a:t>Future Enhancements</a:t>
            </a:r>
            <a:endParaRPr lang="en-US" sz="2650" dirty="0"/>
          </a:p>
        </p:txBody>
      </p:sp>
      <p:sp>
        <p:nvSpPr>
          <p:cNvPr id="13" name="Shape 11"/>
          <p:cNvSpPr/>
          <p:nvPr/>
        </p:nvSpPr>
        <p:spPr>
          <a:xfrm>
            <a:off x="674965" y="5368290"/>
            <a:ext cx="379690" cy="379690"/>
          </a:xfrm>
          <a:prstGeom prst="roundRect">
            <a:avLst>
              <a:gd name="adj" fmla="val 18668"/>
            </a:avLst>
          </a:prstGeom>
          <a:solidFill>
            <a:srgbClr val="DDEEE6"/>
          </a:solidFill>
          <a:ln w="7620">
            <a:solidFill>
              <a:srgbClr val="C3D4CC"/>
            </a:solidFill>
            <a:prstDash val="solid"/>
          </a:ln>
        </p:spPr>
      </p:sp>
      <p:sp>
        <p:nvSpPr>
          <p:cNvPr id="14" name="Text 12"/>
          <p:cNvSpPr/>
          <p:nvPr/>
        </p:nvSpPr>
        <p:spPr>
          <a:xfrm>
            <a:off x="1223367" y="5426273"/>
            <a:ext cx="2192179" cy="263723"/>
          </a:xfrm>
          <a:prstGeom prst="rect">
            <a:avLst/>
          </a:prstGeom>
          <a:noFill/>
          <a:ln/>
        </p:spPr>
        <p:txBody>
          <a:bodyPr wrap="none" lIns="0" tIns="0" rIns="0" bIns="0" rtlCol="0" anchor="t"/>
          <a:lstStyle/>
          <a:p>
            <a:pPr marL="0" indent="0" algn="l">
              <a:lnSpc>
                <a:spcPts val="2050"/>
              </a:lnSpc>
              <a:buNone/>
            </a:pPr>
            <a:r>
              <a:rPr lang="en-US" sz="1650" b="1" dirty="0">
                <a:solidFill>
                  <a:srgbClr val="3B4E4E"/>
                </a:solidFill>
                <a:latin typeface="Syne Bold" pitchFamily="34" charset="0"/>
                <a:ea typeface="Syne Bold" pitchFamily="34" charset="-122"/>
                <a:cs typeface="Syne Bold" pitchFamily="34" charset="-120"/>
              </a:rPr>
              <a:t>Expanded Dataset</a:t>
            </a:r>
            <a:endParaRPr lang="en-US" sz="1650" dirty="0"/>
          </a:p>
        </p:txBody>
      </p:sp>
      <p:sp>
        <p:nvSpPr>
          <p:cNvPr id="15" name="Text 13"/>
          <p:cNvSpPr/>
          <p:nvPr/>
        </p:nvSpPr>
        <p:spPr>
          <a:xfrm>
            <a:off x="1223367" y="5791200"/>
            <a:ext cx="5986343" cy="539829"/>
          </a:xfrm>
          <a:prstGeom prst="rect">
            <a:avLst/>
          </a:prstGeom>
          <a:noFill/>
          <a:ln/>
        </p:spPr>
        <p:txBody>
          <a:bodyPr wrap="square" lIns="0" tIns="0" rIns="0" bIns="0" rtlCol="0" anchor="t"/>
          <a:lstStyle/>
          <a:p>
            <a:pPr marL="0" indent="0" algn="l">
              <a:lnSpc>
                <a:spcPts val="2100"/>
              </a:lnSpc>
              <a:buNone/>
            </a:pPr>
            <a:r>
              <a:rPr lang="en-US" sz="1300" dirty="0">
                <a:solidFill>
                  <a:srgbClr val="3B4E4E"/>
                </a:solidFill>
                <a:latin typeface="Overpass Light" pitchFamily="34" charset="0"/>
                <a:ea typeface="Overpass Light" pitchFamily="34" charset="-122"/>
                <a:cs typeface="Overpass Light" pitchFamily="34" charset="-120"/>
              </a:rPr>
              <a:t>Integrate a larger and more diverse dataset to further improve generalization and cover broader nuances in language.</a:t>
            </a:r>
            <a:endParaRPr lang="en-US" sz="1300" dirty="0"/>
          </a:p>
        </p:txBody>
      </p:sp>
      <p:sp>
        <p:nvSpPr>
          <p:cNvPr id="16" name="Shape 14"/>
          <p:cNvSpPr/>
          <p:nvPr/>
        </p:nvSpPr>
        <p:spPr>
          <a:xfrm>
            <a:off x="7420570" y="5368290"/>
            <a:ext cx="379690" cy="379690"/>
          </a:xfrm>
          <a:prstGeom prst="roundRect">
            <a:avLst>
              <a:gd name="adj" fmla="val 18668"/>
            </a:avLst>
          </a:prstGeom>
          <a:solidFill>
            <a:srgbClr val="DDEEE6"/>
          </a:solidFill>
          <a:ln w="7620">
            <a:solidFill>
              <a:srgbClr val="C3D4CC"/>
            </a:solidFill>
            <a:prstDash val="solid"/>
          </a:ln>
        </p:spPr>
      </p:sp>
      <p:sp>
        <p:nvSpPr>
          <p:cNvPr id="17" name="Text 15"/>
          <p:cNvSpPr/>
          <p:nvPr/>
        </p:nvSpPr>
        <p:spPr>
          <a:xfrm>
            <a:off x="7968972" y="5426273"/>
            <a:ext cx="3363873" cy="263723"/>
          </a:xfrm>
          <a:prstGeom prst="rect">
            <a:avLst/>
          </a:prstGeom>
          <a:noFill/>
          <a:ln/>
        </p:spPr>
        <p:txBody>
          <a:bodyPr wrap="none" lIns="0" tIns="0" rIns="0" bIns="0" rtlCol="0" anchor="t"/>
          <a:lstStyle/>
          <a:p>
            <a:pPr marL="0" indent="0" algn="l">
              <a:lnSpc>
                <a:spcPts val="2050"/>
              </a:lnSpc>
              <a:buNone/>
            </a:pPr>
            <a:r>
              <a:rPr lang="en-US" sz="1650" b="1" dirty="0">
                <a:solidFill>
                  <a:srgbClr val="3B4E4E"/>
                </a:solidFill>
                <a:latin typeface="Syne Bold" pitchFamily="34" charset="0"/>
                <a:ea typeface="Syne Bold" pitchFamily="34" charset="-122"/>
                <a:cs typeface="Syne Bold" pitchFamily="34" charset="-120"/>
              </a:rPr>
              <a:t>Advanced Nuance Detection</a:t>
            </a:r>
            <a:endParaRPr lang="en-US" sz="1650" dirty="0"/>
          </a:p>
        </p:txBody>
      </p:sp>
      <p:sp>
        <p:nvSpPr>
          <p:cNvPr id="18" name="Text 16"/>
          <p:cNvSpPr/>
          <p:nvPr/>
        </p:nvSpPr>
        <p:spPr>
          <a:xfrm>
            <a:off x="7968972" y="5791200"/>
            <a:ext cx="5986463" cy="539829"/>
          </a:xfrm>
          <a:prstGeom prst="rect">
            <a:avLst/>
          </a:prstGeom>
          <a:noFill/>
          <a:ln/>
        </p:spPr>
        <p:txBody>
          <a:bodyPr wrap="square" lIns="0" tIns="0" rIns="0" bIns="0" rtlCol="0" anchor="t"/>
          <a:lstStyle/>
          <a:p>
            <a:pPr marL="0" indent="0" algn="l">
              <a:lnSpc>
                <a:spcPts val="2100"/>
              </a:lnSpc>
              <a:buNone/>
            </a:pPr>
            <a:r>
              <a:rPr lang="en-US" sz="1300" dirty="0">
                <a:solidFill>
                  <a:srgbClr val="3B4E4E"/>
                </a:solidFill>
                <a:latin typeface="Overpass Light" pitchFamily="34" charset="0"/>
                <a:ea typeface="Overpass Light" pitchFamily="34" charset="-122"/>
                <a:cs typeface="Overpass Light" pitchFamily="34" charset="-120"/>
              </a:rPr>
              <a:t>Incorporate capabilities for detecting complex linguistic elements like emojis and sarcasm, which are prevalent in social media.</a:t>
            </a:r>
            <a:endParaRPr lang="en-US" sz="1300" dirty="0"/>
          </a:p>
        </p:txBody>
      </p:sp>
      <p:sp>
        <p:nvSpPr>
          <p:cNvPr id="19" name="Shape 17"/>
          <p:cNvSpPr/>
          <p:nvPr/>
        </p:nvSpPr>
        <p:spPr>
          <a:xfrm>
            <a:off x="674965" y="6668453"/>
            <a:ext cx="379690" cy="379690"/>
          </a:xfrm>
          <a:prstGeom prst="roundRect">
            <a:avLst>
              <a:gd name="adj" fmla="val 18668"/>
            </a:avLst>
          </a:prstGeom>
          <a:solidFill>
            <a:srgbClr val="DDEEE6"/>
          </a:solidFill>
          <a:ln w="7620">
            <a:solidFill>
              <a:srgbClr val="C3D4CC"/>
            </a:solidFill>
            <a:prstDash val="solid"/>
          </a:ln>
        </p:spPr>
      </p:sp>
      <p:sp>
        <p:nvSpPr>
          <p:cNvPr id="20" name="Text 18"/>
          <p:cNvSpPr/>
          <p:nvPr/>
        </p:nvSpPr>
        <p:spPr>
          <a:xfrm>
            <a:off x="1223367" y="6726436"/>
            <a:ext cx="2309574" cy="263723"/>
          </a:xfrm>
          <a:prstGeom prst="rect">
            <a:avLst/>
          </a:prstGeom>
          <a:noFill/>
          <a:ln/>
        </p:spPr>
        <p:txBody>
          <a:bodyPr wrap="none" lIns="0" tIns="0" rIns="0" bIns="0" rtlCol="0" anchor="t"/>
          <a:lstStyle/>
          <a:p>
            <a:pPr marL="0" indent="0" algn="l">
              <a:lnSpc>
                <a:spcPts val="2050"/>
              </a:lnSpc>
              <a:buNone/>
            </a:pPr>
            <a:r>
              <a:rPr lang="en-US" sz="1650" b="1" dirty="0">
                <a:solidFill>
                  <a:srgbClr val="3B4E4E"/>
                </a:solidFill>
                <a:latin typeface="Syne Bold" pitchFamily="34" charset="0"/>
                <a:ea typeface="Syne Bold" pitchFamily="34" charset="-122"/>
                <a:cs typeface="Syne Bold" pitchFamily="34" charset="-120"/>
              </a:rPr>
              <a:t>Multilingual Support</a:t>
            </a:r>
            <a:endParaRPr lang="en-US" sz="1650" dirty="0"/>
          </a:p>
        </p:txBody>
      </p:sp>
      <p:sp>
        <p:nvSpPr>
          <p:cNvPr id="21" name="Text 19"/>
          <p:cNvSpPr/>
          <p:nvPr/>
        </p:nvSpPr>
        <p:spPr>
          <a:xfrm>
            <a:off x="1223367" y="7091363"/>
            <a:ext cx="5986343" cy="539829"/>
          </a:xfrm>
          <a:prstGeom prst="rect">
            <a:avLst/>
          </a:prstGeom>
          <a:noFill/>
          <a:ln/>
        </p:spPr>
        <p:txBody>
          <a:bodyPr wrap="square" lIns="0" tIns="0" rIns="0" bIns="0" rtlCol="0" anchor="t"/>
          <a:lstStyle/>
          <a:p>
            <a:pPr marL="0" indent="0" algn="l">
              <a:lnSpc>
                <a:spcPts val="2100"/>
              </a:lnSpc>
              <a:buNone/>
            </a:pPr>
            <a:r>
              <a:rPr lang="en-US" sz="1300" dirty="0">
                <a:solidFill>
                  <a:srgbClr val="3B4E4E"/>
                </a:solidFill>
                <a:latin typeface="Overpass Light" pitchFamily="34" charset="0"/>
                <a:ea typeface="Overpass Light" pitchFamily="34" charset="-122"/>
                <a:cs typeface="Overpass Light" pitchFamily="34" charset="-120"/>
              </a:rPr>
              <a:t>Extend the system to analyze comments in multiple languages, reflecting Coca-Cola's global presence.</a:t>
            </a:r>
            <a:endParaRPr lang="en-US" sz="1300" dirty="0"/>
          </a:p>
        </p:txBody>
      </p:sp>
      <p:sp>
        <p:nvSpPr>
          <p:cNvPr id="22" name="Shape 20"/>
          <p:cNvSpPr/>
          <p:nvPr/>
        </p:nvSpPr>
        <p:spPr>
          <a:xfrm>
            <a:off x="7420570" y="6668453"/>
            <a:ext cx="379690" cy="379690"/>
          </a:xfrm>
          <a:prstGeom prst="roundRect">
            <a:avLst>
              <a:gd name="adj" fmla="val 18668"/>
            </a:avLst>
          </a:prstGeom>
          <a:solidFill>
            <a:srgbClr val="DDEEE6"/>
          </a:solidFill>
          <a:ln w="7620">
            <a:solidFill>
              <a:srgbClr val="C3D4CC"/>
            </a:solidFill>
            <a:prstDash val="solid"/>
          </a:ln>
        </p:spPr>
      </p:sp>
      <p:sp>
        <p:nvSpPr>
          <p:cNvPr id="23" name="Text 21"/>
          <p:cNvSpPr/>
          <p:nvPr/>
        </p:nvSpPr>
        <p:spPr>
          <a:xfrm>
            <a:off x="7968972" y="6726436"/>
            <a:ext cx="3422094" cy="263723"/>
          </a:xfrm>
          <a:prstGeom prst="rect">
            <a:avLst/>
          </a:prstGeom>
          <a:noFill/>
          <a:ln/>
        </p:spPr>
        <p:txBody>
          <a:bodyPr wrap="none" lIns="0" tIns="0" rIns="0" bIns="0" rtlCol="0" anchor="t"/>
          <a:lstStyle/>
          <a:p>
            <a:pPr marL="0" indent="0" algn="l">
              <a:lnSpc>
                <a:spcPts val="2050"/>
              </a:lnSpc>
              <a:buNone/>
            </a:pPr>
            <a:r>
              <a:rPr lang="en-US" sz="1650" b="1" dirty="0">
                <a:solidFill>
                  <a:srgbClr val="3B4E4E"/>
                </a:solidFill>
                <a:latin typeface="Syne Bold" pitchFamily="34" charset="0"/>
                <a:ea typeface="Syne Bold" pitchFamily="34" charset="-122"/>
                <a:cs typeface="Syne Bold" pitchFamily="34" charset="-120"/>
              </a:rPr>
              <a:t>Web Application Deployment</a:t>
            </a:r>
            <a:endParaRPr lang="en-US" sz="1650" dirty="0"/>
          </a:p>
        </p:txBody>
      </p:sp>
      <p:sp>
        <p:nvSpPr>
          <p:cNvPr id="24" name="Text 22"/>
          <p:cNvSpPr/>
          <p:nvPr/>
        </p:nvSpPr>
        <p:spPr>
          <a:xfrm>
            <a:off x="7968972" y="7091363"/>
            <a:ext cx="5986463" cy="539829"/>
          </a:xfrm>
          <a:prstGeom prst="rect">
            <a:avLst/>
          </a:prstGeom>
          <a:noFill/>
          <a:ln/>
        </p:spPr>
        <p:txBody>
          <a:bodyPr wrap="square" lIns="0" tIns="0" rIns="0" bIns="0" rtlCol="0" anchor="t"/>
          <a:lstStyle/>
          <a:p>
            <a:pPr marL="0" indent="0" algn="l">
              <a:lnSpc>
                <a:spcPts val="2100"/>
              </a:lnSpc>
              <a:buNone/>
            </a:pPr>
            <a:r>
              <a:rPr lang="en-US" sz="1300" dirty="0">
                <a:solidFill>
                  <a:srgbClr val="3B4E4E"/>
                </a:solidFill>
                <a:latin typeface="Overpass Light" pitchFamily="34" charset="0"/>
                <a:ea typeface="Overpass Light" pitchFamily="34" charset="-122"/>
                <a:cs typeface="Overpass Light" pitchFamily="34" charset="-120"/>
              </a:rPr>
              <a:t>Develop a user-friendly web application using Flask or Streamlit for easy access and real-time insights for stakeholders.</a:t>
            </a:r>
            <a:endParaRPr lang="en-US"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779270"/>
            <a:ext cx="5464016" cy="620078"/>
          </a:xfrm>
          <a:prstGeom prst="rect">
            <a:avLst/>
          </a:prstGeom>
          <a:noFill/>
          <a:ln/>
        </p:spPr>
        <p:txBody>
          <a:bodyPr wrap="none" lIns="0" tIns="0" rIns="0" bIns="0" rtlCol="0" anchor="t"/>
          <a:lstStyle/>
          <a:p>
            <a:pPr marL="0" indent="0" algn="l">
              <a:lnSpc>
                <a:spcPts val="4850"/>
              </a:lnSpc>
              <a:buNone/>
            </a:pPr>
            <a:r>
              <a:rPr lang="en-US" sz="3900" b="1" dirty="0">
                <a:solidFill>
                  <a:srgbClr val="233939"/>
                </a:solidFill>
                <a:latin typeface="Syne Bold" pitchFamily="34" charset="0"/>
                <a:ea typeface="Syne Bold" pitchFamily="34" charset="-122"/>
                <a:cs typeface="Syne Bold" pitchFamily="34" charset="-120"/>
              </a:rPr>
              <a:t>Acknowledgements</a:t>
            </a:r>
            <a:endParaRPr lang="en-US" sz="3900" dirty="0"/>
          </a:p>
        </p:txBody>
      </p:sp>
      <p:sp>
        <p:nvSpPr>
          <p:cNvPr id="3" name="Text 1"/>
          <p:cNvSpPr/>
          <p:nvPr/>
        </p:nvSpPr>
        <p:spPr>
          <a:xfrm>
            <a:off x="793790" y="2796183"/>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We extend our gratitude to our faculty advisor and instructor for their invaluable guidance, feedback, and support throughout this project.</a:t>
            </a:r>
            <a:endParaRPr lang="en-US" sz="1550" dirty="0"/>
          </a:p>
        </p:txBody>
      </p:sp>
      <p:sp>
        <p:nvSpPr>
          <p:cNvPr id="4" name="Text 2"/>
          <p:cNvSpPr/>
          <p:nvPr/>
        </p:nvSpPr>
        <p:spPr>
          <a:xfrm>
            <a:off x="793790" y="3336965"/>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Special thanks to our project teammates for their collaboration, insights, and contributions to this sentiment analysis initiative.</a:t>
            </a:r>
            <a:endParaRPr lang="en-US" sz="1550" dirty="0"/>
          </a:p>
        </p:txBody>
      </p:sp>
      <p:sp>
        <p:nvSpPr>
          <p:cNvPr id="5" name="Text 3"/>
          <p:cNvSpPr/>
          <p:nvPr/>
        </p:nvSpPr>
        <p:spPr>
          <a:xfrm>
            <a:off x="793790" y="3952161"/>
            <a:ext cx="2892743" cy="310158"/>
          </a:xfrm>
          <a:prstGeom prst="rect">
            <a:avLst/>
          </a:prstGeom>
          <a:noFill/>
          <a:ln/>
        </p:spPr>
        <p:txBody>
          <a:bodyPr wrap="none" lIns="0" tIns="0" rIns="0" bIns="0" rtlCol="0" anchor="t"/>
          <a:lstStyle/>
          <a:p>
            <a:pPr marL="0" indent="0" algn="l">
              <a:lnSpc>
                <a:spcPts val="2400"/>
              </a:lnSpc>
              <a:buNone/>
            </a:pPr>
            <a:r>
              <a:rPr lang="en-US" sz="1950" b="1" dirty="0">
                <a:solidFill>
                  <a:srgbClr val="233939"/>
                </a:solidFill>
                <a:latin typeface="Syne Bold" pitchFamily="34" charset="0"/>
                <a:ea typeface="Syne Bold" pitchFamily="34" charset="-122"/>
                <a:cs typeface="Syne Bold" pitchFamily="34" charset="-120"/>
              </a:rPr>
              <a:t>Tools &amp; Technologies:</a:t>
            </a:r>
            <a:endParaRPr lang="en-US" sz="1950" dirty="0"/>
          </a:p>
        </p:txBody>
      </p:sp>
      <p:sp>
        <p:nvSpPr>
          <p:cNvPr id="6" name="Shape 4"/>
          <p:cNvSpPr/>
          <p:nvPr/>
        </p:nvSpPr>
        <p:spPr>
          <a:xfrm>
            <a:off x="793790" y="4669095"/>
            <a:ext cx="99179" cy="99179"/>
          </a:xfrm>
          <a:prstGeom prst="roundRect">
            <a:avLst>
              <a:gd name="adj" fmla="val 460985"/>
            </a:avLst>
          </a:prstGeom>
          <a:solidFill>
            <a:srgbClr val="224435"/>
          </a:solidFill>
          <a:ln/>
        </p:spPr>
      </p:sp>
      <p:sp>
        <p:nvSpPr>
          <p:cNvPr id="7" name="Text 5"/>
          <p:cNvSpPr/>
          <p:nvPr/>
        </p:nvSpPr>
        <p:spPr>
          <a:xfrm>
            <a:off x="1091327" y="4559975"/>
            <a:ext cx="3884652" cy="63507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Google Colab - Cloud-based development environment</a:t>
            </a:r>
            <a:endParaRPr lang="en-US" sz="1550" dirty="0"/>
          </a:p>
        </p:txBody>
      </p:sp>
      <p:sp>
        <p:nvSpPr>
          <p:cNvPr id="8" name="Shape 6"/>
          <p:cNvSpPr/>
          <p:nvPr/>
        </p:nvSpPr>
        <p:spPr>
          <a:xfrm>
            <a:off x="5223986" y="4669095"/>
            <a:ext cx="99179" cy="99179"/>
          </a:xfrm>
          <a:prstGeom prst="roundRect">
            <a:avLst>
              <a:gd name="adj" fmla="val 460985"/>
            </a:avLst>
          </a:prstGeom>
          <a:solidFill>
            <a:srgbClr val="224435"/>
          </a:solidFill>
          <a:ln/>
        </p:spPr>
      </p:sp>
      <p:sp>
        <p:nvSpPr>
          <p:cNvPr id="9" name="Text 7"/>
          <p:cNvSpPr/>
          <p:nvPr/>
        </p:nvSpPr>
        <p:spPr>
          <a:xfrm>
            <a:off x="5521523" y="4559975"/>
            <a:ext cx="3884771" cy="63507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Python - Programming language for data science</a:t>
            </a:r>
            <a:endParaRPr lang="en-US" sz="1550" dirty="0"/>
          </a:p>
        </p:txBody>
      </p:sp>
      <p:sp>
        <p:nvSpPr>
          <p:cNvPr id="10" name="Shape 8"/>
          <p:cNvSpPr/>
          <p:nvPr/>
        </p:nvSpPr>
        <p:spPr>
          <a:xfrm>
            <a:off x="9654302" y="4669095"/>
            <a:ext cx="99179" cy="99179"/>
          </a:xfrm>
          <a:prstGeom prst="roundRect">
            <a:avLst>
              <a:gd name="adj" fmla="val 460985"/>
            </a:avLst>
          </a:prstGeom>
          <a:solidFill>
            <a:srgbClr val="224435"/>
          </a:solidFill>
          <a:ln/>
        </p:spPr>
      </p:sp>
      <p:sp>
        <p:nvSpPr>
          <p:cNvPr id="11" name="Text 9"/>
          <p:cNvSpPr/>
          <p:nvPr/>
        </p:nvSpPr>
        <p:spPr>
          <a:xfrm>
            <a:off x="9951839" y="4559975"/>
            <a:ext cx="3884771" cy="63507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Gamma AI - Presentation and documentation platform</a:t>
            </a:r>
            <a:endParaRPr lang="en-US" sz="1550" dirty="0"/>
          </a:p>
        </p:txBody>
      </p:sp>
      <p:sp>
        <p:nvSpPr>
          <p:cNvPr id="12" name="Shape 10"/>
          <p:cNvSpPr/>
          <p:nvPr/>
        </p:nvSpPr>
        <p:spPr>
          <a:xfrm>
            <a:off x="793790" y="5701010"/>
            <a:ext cx="99179" cy="99179"/>
          </a:xfrm>
          <a:prstGeom prst="roundRect">
            <a:avLst>
              <a:gd name="adj" fmla="val 460985"/>
            </a:avLst>
          </a:prstGeom>
          <a:solidFill>
            <a:srgbClr val="224435"/>
          </a:solidFill>
          <a:ln/>
        </p:spPr>
      </p:sp>
      <p:sp>
        <p:nvSpPr>
          <p:cNvPr id="13" name="Text 11"/>
          <p:cNvSpPr/>
          <p:nvPr/>
        </p:nvSpPr>
        <p:spPr>
          <a:xfrm>
            <a:off x="1091327" y="5591889"/>
            <a:ext cx="6099810" cy="317540"/>
          </a:xfrm>
          <a:prstGeom prst="rect">
            <a:avLst/>
          </a:prstGeom>
          <a:noFill/>
          <a:ln/>
        </p:spPr>
        <p:txBody>
          <a:bodyPr wrap="non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scikit-learn - Machine learning library</a:t>
            </a:r>
            <a:endParaRPr lang="en-US" sz="1550" dirty="0"/>
          </a:p>
        </p:txBody>
      </p:sp>
      <p:sp>
        <p:nvSpPr>
          <p:cNvPr id="14" name="Shape 12"/>
          <p:cNvSpPr/>
          <p:nvPr/>
        </p:nvSpPr>
        <p:spPr>
          <a:xfrm>
            <a:off x="7439144" y="5701010"/>
            <a:ext cx="99179" cy="99179"/>
          </a:xfrm>
          <a:prstGeom prst="roundRect">
            <a:avLst>
              <a:gd name="adj" fmla="val 460985"/>
            </a:avLst>
          </a:prstGeom>
          <a:solidFill>
            <a:srgbClr val="224435"/>
          </a:solidFill>
          <a:ln/>
        </p:spPr>
      </p:sp>
      <p:sp>
        <p:nvSpPr>
          <p:cNvPr id="15" name="Text 13"/>
          <p:cNvSpPr/>
          <p:nvPr/>
        </p:nvSpPr>
        <p:spPr>
          <a:xfrm>
            <a:off x="7736681" y="5591889"/>
            <a:ext cx="6099929" cy="317540"/>
          </a:xfrm>
          <a:prstGeom prst="rect">
            <a:avLst/>
          </a:prstGeom>
          <a:noFill/>
          <a:ln/>
        </p:spPr>
        <p:txBody>
          <a:bodyPr wrap="non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TensorFlow Hub - Pre-trained models and embeddings</a:t>
            </a:r>
            <a:endParaRPr lang="en-US" sz="1550" dirty="0"/>
          </a:p>
        </p:txBody>
      </p:sp>
      <p:sp>
        <p:nvSpPr>
          <p:cNvPr id="16" name="Text 14"/>
          <p:cNvSpPr/>
          <p:nvPr/>
        </p:nvSpPr>
        <p:spPr>
          <a:xfrm>
            <a:off x="793790" y="6132671"/>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We appreciate the opportunity to present this work and welcome feedback for future improvements and refinements.</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087160"/>
            <a:ext cx="7338893" cy="620078"/>
          </a:xfrm>
          <a:prstGeom prst="rect">
            <a:avLst/>
          </a:prstGeom>
          <a:noFill/>
          <a:ln/>
        </p:spPr>
        <p:txBody>
          <a:bodyPr wrap="none" lIns="0" tIns="0" rIns="0" bIns="0" rtlCol="0" anchor="t"/>
          <a:lstStyle/>
          <a:p>
            <a:pPr marL="0" indent="0" algn="l">
              <a:lnSpc>
                <a:spcPts val="4850"/>
              </a:lnSpc>
              <a:buNone/>
            </a:pPr>
            <a:r>
              <a:rPr lang="en-US" sz="3900" b="1" dirty="0">
                <a:solidFill>
                  <a:srgbClr val="233939"/>
                </a:solidFill>
                <a:latin typeface="Syne Bold" pitchFamily="34" charset="0"/>
                <a:ea typeface="Syne Bold" pitchFamily="34" charset="-122"/>
                <a:cs typeface="Syne Bold" pitchFamily="34" charset="-120"/>
              </a:rPr>
              <a:t>References &amp; Technologies</a:t>
            </a:r>
            <a:endParaRPr lang="en-US" sz="3900" dirty="0"/>
          </a:p>
        </p:txBody>
      </p:sp>
      <p:sp>
        <p:nvSpPr>
          <p:cNvPr id="3" name="Text 1"/>
          <p:cNvSpPr/>
          <p:nvPr/>
        </p:nvSpPr>
        <p:spPr>
          <a:xfrm>
            <a:off x="793790" y="1786533"/>
            <a:ext cx="2586276" cy="310158"/>
          </a:xfrm>
          <a:prstGeom prst="rect">
            <a:avLst/>
          </a:prstGeom>
          <a:noFill/>
          <a:ln/>
        </p:spPr>
        <p:txBody>
          <a:bodyPr wrap="none" lIns="0" tIns="0" rIns="0" bIns="0" rtlCol="0" anchor="t"/>
          <a:lstStyle/>
          <a:p>
            <a:pPr marL="0" indent="0" algn="l">
              <a:lnSpc>
                <a:spcPts val="2400"/>
              </a:lnSpc>
              <a:buNone/>
            </a:pPr>
            <a:r>
              <a:rPr lang="en-US" sz="1950" b="1" dirty="0">
                <a:solidFill>
                  <a:srgbClr val="233939"/>
                </a:solidFill>
                <a:latin typeface="Syne Bold" pitchFamily="34" charset="0"/>
                <a:ea typeface="Syne Bold" pitchFamily="34" charset="-122"/>
                <a:cs typeface="Syne Bold" pitchFamily="34" charset="-120"/>
              </a:rPr>
              <a:t>Core Technologies:</a:t>
            </a:r>
            <a:endParaRPr lang="en-US" sz="1950" dirty="0"/>
          </a:p>
        </p:txBody>
      </p:sp>
      <p:sp>
        <p:nvSpPr>
          <p:cNvPr id="4" name="Shape 2"/>
          <p:cNvSpPr/>
          <p:nvPr/>
        </p:nvSpPr>
        <p:spPr>
          <a:xfrm>
            <a:off x="793790" y="2503468"/>
            <a:ext cx="99179" cy="99179"/>
          </a:xfrm>
          <a:prstGeom prst="roundRect">
            <a:avLst>
              <a:gd name="adj" fmla="val 460985"/>
            </a:avLst>
          </a:prstGeom>
          <a:solidFill>
            <a:srgbClr val="224435"/>
          </a:solidFill>
          <a:ln/>
        </p:spPr>
      </p:sp>
      <p:sp>
        <p:nvSpPr>
          <p:cNvPr id="5" name="Text 3"/>
          <p:cNvSpPr/>
          <p:nvPr/>
        </p:nvSpPr>
        <p:spPr>
          <a:xfrm>
            <a:off x="1091327" y="2394347"/>
            <a:ext cx="6099810" cy="63507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Universal Sentence Encoder (Google Research) - Semantic embedding framework for text representation</a:t>
            </a:r>
            <a:endParaRPr lang="en-US" sz="1550" dirty="0"/>
          </a:p>
        </p:txBody>
      </p:sp>
      <p:sp>
        <p:nvSpPr>
          <p:cNvPr id="6" name="Shape 4"/>
          <p:cNvSpPr/>
          <p:nvPr/>
        </p:nvSpPr>
        <p:spPr>
          <a:xfrm>
            <a:off x="7439144" y="2503468"/>
            <a:ext cx="99179" cy="99179"/>
          </a:xfrm>
          <a:prstGeom prst="roundRect">
            <a:avLst>
              <a:gd name="adj" fmla="val 460985"/>
            </a:avLst>
          </a:prstGeom>
          <a:solidFill>
            <a:srgbClr val="224435"/>
          </a:solidFill>
          <a:ln/>
        </p:spPr>
      </p:sp>
      <p:sp>
        <p:nvSpPr>
          <p:cNvPr id="7" name="Text 5"/>
          <p:cNvSpPr/>
          <p:nvPr/>
        </p:nvSpPr>
        <p:spPr>
          <a:xfrm>
            <a:off x="7736681" y="2394347"/>
            <a:ext cx="6099929" cy="63507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scikit-learn Machine Learning Library - Comprehensive ML toolkit for model implementation and evaluation</a:t>
            </a:r>
            <a:endParaRPr lang="en-US" sz="1550" dirty="0"/>
          </a:p>
        </p:txBody>
      </p:sp>
      <p:sp>
        <p:nvSpPr>
          <p:cNvPr id="8" name="Shape 6"/>
          <p:cNvSpPr/>
          <p:nvPr/>
        </p:nvSpPr>
        <p:spPr>
          <a:xfrm>
            <a:off x="793790" y="3535382"/>
            <a:ext cx="99179" cy="99179"/>
          </a:xfrm>
          <a:prstGeom prst="roundRect">
            <a:avLst>
              <a:gd name="adj" fmla="val 460985"/>
            </a:avLst>
          </a:prstGeom>
          <a:solidFill>
            <a:srgbClr val="224435"/>
          </a:solidFill>
          <a:ln/>
        </p:spPr>
      </p:sp>
      <p:sp>
        <p:nvSpPr>
          <p:cNvPr id="9" name="Text 7"/>
          <p:cNvSpPr/>
          <p:nvPr/>
        </p:nvSpPr>
        <p:spPr>
          <a:xfrm>
            <a:off x="1091327" y="3426262"/>
            <a:ext cx="6099810" cy="63507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CatBoost Documentation (Yandex) - Gradient boosting framework for classification tasks</a:t>
            </a:r>
            <a:endParaRPr lang="en-US" sz="1550" dirty="0"/>
          </a:p>
        </p:txBody>
      </p:sp>
      <p:sp>
        <p:nvSpPr>
          <p:cNvPr id="10" name="Shape 8"/>
          <p:cNvSpPr/>
          <p:nvPr/>
        </p:nvSpPr>
        <p:spPr>
          <a:xfrm>
            <a:off x="7439144" y="3535382"/>
            <a:ext cx="99179" cy="99179"/>
          </a:xfrm>
          <a:prstGeom prst="roundRect">
            <a:avLst>
              <a:gd name="adj" fmla="val 460985"/>
            </a:avLst>
          </a:prstGeom>
          <a:solidFill>
            <a:srgbClr val="224435"/>
          </a:solidFill>
          <a:ln/>
        </p:spPr>
      </p:sp>
      <p:sp>
        <p:nvSpPr>
          <p:cNvPr id="11" name="Text 9"/>
          <p:cNvSpPr/>
          <p:nvPr/>
        </p:nvSpPr>
        <p:spPr>
          <a:xfrm>
            <a:off x="7736681" y="3426262"/>
            <a:ext cx="6099929" cy="63507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ExtraTrees Classifier - Ensemble methods for robust sentiment classification</a:t>
            </a:r>
            <a:endParaRPr lang="en-US" sz="1550" dirty="0"/>
          </a:p>
        </p:txBody>
      </p:sp>
      <p:sp>
        <p:nvSpPr>
          <p:cNvPr id="12" name="Text 10"/>
          <p:cNvSpPr/>
          <p:nvPr/>
        </p:nvSpPr>
        <p:spPr>
          <a:xfrm>
            <a:off x="793790" y="4358997"/>
            <a:ext cx="3026926" cy="310158"/>
          </a:xfrm>
          <a:prstGeom prst="rect">
            <a:avLst/>
          </a:prstGeom>
          <a:noFill/>
          <a:ln/>
        </p:spPr>
        <p:txBody>
          <a:bodyPr wrap="none" lIns="0" tIns="0" rIns="0" bIns="0" rtlCol="0" anchor="t"/>
          <a:lstStyle/>
          <a:p>
            <a:pPr marL="0" indent="0" algn="l">
              <a:lnSpc>
                <a:spcPts val="2400"/>
              </a:lnSpc>
              <a:buNone/>
            </a:pPr>
            <a:r>
              <a:rPr lang="en-US" sz="1950" b="1" dirty="0">
                <a:solidFill>
                  <a:srgbClr val="233939"/>
                </a:solidFill>
                <a:latin typeface="Syne Bold" pitchFamily="34" charset="0"/>
                <a:ea typeface="Syne Bold" pitchFamily="34" charset="-122"/>
                <a:cs typeface="Syne Bold" pitchFamily="34" charset="-120"/>
              </a:rPr>
              <a:t>Research &amp; Literature:</a:t>
            </a:r>
            <a:endParaRPr lang="en-US" sz="1950" dirty="0"/>
          </a:p>
        </p:txBody>
      </p:sp>
      <p:sp>
        <p:nvSpPr>
          <p:cNvPr id="13" name="Shape 11"/>
          <p:cNvSpPr/>
          <p:nvPr/>
        </p:nvSpPr>
        <p:spPr>
          <a:xfrm>
            <a:off x="793790" y="5075932"/>
            <a:ext cx="99179" cy="99179"/>
          </a:xfrm>
          <a:prstGeom prst="roundRect">
            <a:avLst>
              <a:gd name="adj" fmla="val 460985"/>
            </a:avLst>
          </a:prstGeom>
          <a:solidFill>
            <a:srgbClr val="224435"/>
          </a:solidFill>
          <a:ln/>
        </p:spPr>
      </p:sp>
      <p:sp>
        <p:nvSpPr>
          <p:cNvPr id="14" name="Text 12"/>
          <p:cNvSpPr/>
          <p:nvPr/>
        </p:nvSpPr>
        <p:spPr>
          <a:xfrm>
            <a:off x="1091327" y="4966811"/>
            <a:ext cx="3884652" cy="95261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Semantic Embeddings and Transfer Learning in NLP - Foundation for USE-based approaches</a:t>
            </a:r>
            <a:endParaRPr lang="en-US" sz="1550" dirty="0"/>
          </a:p>
        </p:txBody>
      </p:sp>
      <p:sp>
        <p:nvSpPr>
          <p:cNvPr id="15" name="Shape 13"/>
          <p:cNvSpPr/>
          <p:nvPr/>
        </p:nvSpPr>
        <p:spPr>
          <a:xfrm>
            <a:off x="5223986" y="5075932"/>
            <a:ext cx="99179" cy="99179"/>
          </a:xfrm>
          <a:prstGeom prst="roundRect">
            <a:avLst>
              <a:gd name="adj" fmla="val 460985"/>
            </a:avLst>
          </a:prstGeom>
          <a:solidFill>
            <a:srgbClr val="224435"/>
          </a:solidFill>
          <a:ln/>
        </p:spPr>
      </p:sp>
      <p:sp>
        <p:nvSpPr>
          <p:cNvPr id="16" name="Text 14"/>
          <p:cNvSpPr/>
          <p:nvPr/>
        </p:nvSpPr>
        <p:spPr>
          <a:xfrm>
            <a:off x="5521523" y="4966811"/>
            <a:ext cx="3884771" cy="63507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Sentiment Analysis in Social Media - Domain-specific analysis methodologies</a:t>
            </a:r>
            <a:endParaRPr lang="en-US" sz="1550" dirty="0"/>
          </a:p>
        </p:txBody>
      </p:sp>
      <p:sp>
        <p:nvSpPr>
          <p:cNvPr id="17" name="Shape 15"/>
          <p:cNvSpPr/>
          <p:nvPr/>
        </p:nvSpPr>
        <p:spPr>
          <a:xfrm>
            <a:off x="9654302" y="5075932"/>
            <a:ext cx="99179" cy="99179"/>
          </a:xfrm>
          <a:prstGeom prst="roundRect">
            <a:avLst>
              <a:gd name="adj" fmla="val 460985"/>
            </a:avLst>
          </a:prstGeom>
          <a:solidFill>
            <a:srgbClr val="224435"/>
          </a:solidFill>
          <a:ln/>
        </p:spPr>
      </p:sp>
      <p:sp>
        <p:nvSpPr>
          <p:cNvPr id="18" name="Text 16"/>
          <p:cNvSpPr/>
          <p:nvPr/>
        </p:nvSpPr>
        <p:spPr>
          <a:xfrm>
            <a:off x="9951839" y="4966811"/>
            <a:ext cx="3884771" cy="95261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Multi-class Classification Evaluation Metrics - ROC curves, confusion matrices, and AUC analysis</a:t>
            </a:r>
            <a:endParaRPr lang="en-US" sz="1550" dirty="0"/>
          </a:p>
        </p:txBody>
      </p:sp>
      <p:sp>
        <p:nvSpPr>
          <p:cNvPr id="19" name="Text 17"/>
          <p:cNvSpPr/>
          <p:nvPr/>
        </p:nvSpPr>
        <p:spPr>
          <a:xfrm>
            <a:off x="793790" y="621708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33939"/>
                </a:solidFill>
                <a:latin typeface="Syne Bold" pitchFamily="34" charset="0"/>
                <a:ea typeface="Syne Bold" pitchFamily="34" charset="-122"/>
                <a:cs typeface="Syne Bold" pitchFamily="34" charset="-120"/>
              </a:rPr>
              <a:t>Dataset:</a:t>
            </a:r>
            <a:endParaRPr lang="en-US" sz="1950" dirty="0"/>
          </a:p>
        </p:txBody>
      </p:sp>
      <p:sp>
        <p:nvSpPr>
          <p:cNvPr id="20" name="Shape 18"/>
          <p:cNvSpPr/>
          <p:nvPr/>
        </p:nvSpPr>
        <p:spPr>
          <a:xfrm>
            <a:off x="793790" y="6934021"/>
            <a:ext cx="99179" cy="99179"/>
          </a:xfrm>
          <a:prstGeom prst="roundRect">
            <a:avLst>
              <a:gd name="adj" fmla="val 460985"/>
            </a:avLst>
          </a:prstGeom>
          <a:solidFill>
            <a:srgbClr val="224435"/>
          </a:solidFill>
          <a:ln/>
        </p:spPr>
      </p:sp>
      <p:sp>
        <p:nvSpPr>
          <p:cNvPr id="21" name="Text 19"/>
          <p:cNvSpPr/>
          <p:nvPr/>
        </p:nvSpPr>
        <p:spPr>
          <a:xfrm>
            <a:off x="1091327" y="6824901"/>
            <a:ext cx="12745283" cy="317540"/>
          </a:xfrm>
          <a:prstGeom prst="rect">
            <a:avLst/>
          </a:prstGeom>
          <a:noFill/>
          <a:ln/>
        </p:spPr>
        <p:txBody>
          <a:bodyPr wrap="non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complete_data.csv - Coca-Cola social media comment dataset with sentiment labels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01861" y="420648"/>
            <a:ext cx="7677745" cy="470059"/>
          </a:xfrm>
          <a:prstGeom prst="rect">
            <a:avLst/>
          </a:prstGeom>
          <a:noFill/>
          <a:ln/>
        </p:spPr>
        <p:txBody>
          <a:bodyPr wrap="none" lIns="0" tIns="0" rIns="0" bIns="0" rtlCol="0" anchor="t"/>
          <a:lstStyle/>
          <a:p>
            <a:pPr marL="0" indent="0" algn="l">
              <a:lnSpc>
                <a:spcPts val="3700"/>
              </a:lnSpc>
              <a:buNone/>
            </a:pPr>
            <a:r>
              <a:rPr lang="en-US" sz="2950" b="1" dirty="0">
                <a:solidFill>
                  <a:srgbClr val="233939"/>
                </a:solidFill>
                <a:latin typeface="Syne Bold" pitchFamily="34" charset="0"/>
                <a:ea typeface="Syne Bold" pitchFamily="34" charset="-122"/>
                <a:cs typeface="Syne Bold" pitchFamily="34" charset="-120"/>
              </a:rPr>
              <a:t>Presentation Overview &amp; Background</a:t>
            </a:r>
            <a:endParaRPr lang="en-US" sz="2950" dirty="0"/>
          </a:p>
        </p:txBody>
      </p:sp>
      <p:sp>
        <p:nvSpPr>
          <p:cNvPr id="3" name="Text 1"/>
          <p:cNvSpPr/>
          <p:nvPr/>
        </p:nvSpPr>
        <p:spPr>
          <a:xfrm>
            <a:off x="601861" y="950833"/>
            <a:ext cx="5175290" cy="376238"/>
          </a:xfrm>
          <a:prstGeom prst="rect">
            <a:avLst/>
          </a:prstGeom>
          <a:noFill/>
          <a:ln/>
        </p:spPr>
        <p:txBody>
          <a:bodyPr wrap="none" lIns="0" tIns="0" rIns="0" bIns="0" rtlCol="0" anchor="t"/>
          <a:lstStyle/>
          <a:p>
            <a:pPr marL="0" indent="0" algn="l">
              <a:lnSpc>
                <a:spcPts val="2950"/>
              </a:lnSpc>
              <a:buNone/>
            </a:pPr>
            <a:r>
              <a:rPr lang="en-US" sz="2350" b="1" dirty="0">
                <a:solidFill>
                  <a:srgbClr val="233939"/>
                </a:solidFill>
                <a:latin typeface="Syne Bold" pitchFamily="34" charset="0"/>
                <a:ea typeface="Syne Bold" pitchFamily="34" charset="-122"/>
                <a:cs typeface="Syne Bold" pitchFamily="34" charset="-120"/>
              </a:rPr>
              <a:t>What This Presentation Covers:</a:t>
            </a:r>
            <a:endParaRPr lang="en-US" sz="2350" dirty="0"/>
          </a:p>
        </p:txBody>
      </p:sp>
      <p:sp>
        <p:nvSpPr>
          <p:cNvPr id="4" name="Text 2"/>
          <p:cNvSpPr/>
          <p:nvPr/>
        </p:nvSpPr>
        <p:spPr>
          <a:xfrm>
            <a:off x="601861" y="1552694"/>
            <a:ext cx="13426678" cy="481489"/>
          </a:xfrm>
          <a:prstGeom prst="rect">
            <a:avLst/>
          </a:prstGeom>
          <a:noFill/>
          <a:ln/>
        </p:spPr>
        <p:txBody>
          <a:bodyPr wrap="square" lIns="0" tIns="0" rIns="0" bIns="0" rtlCol="0" anchor="t"/>
          <a:lstStyle/>
          <a:p>
            <a:pPr marL="0" indent="0" algn="l">
              <a:lnSpc>
                <a:spcPts val="1850"/>
              </a:lnSpc>
              <a:buNone/>
            </a:pPr>
            <a:r>
              <a:rPr lang="en-US" sz="1150" dirty="0">
                <a:solidFill>
                  <a:srgbClr val="3B4E4E"/>
                </a:solidFill>
                <a:latin typeface="Overpass Light" pitchFamily="34" charset="0"/>
                <a:ea typeface="Overpass Light" pitchFamily="34" charset="-122"/>
                <a:cs typeface="Overpass Light" pitchFamily="34" charset="-120"/>
              </a:rPr>
              <a:t>This presentation explores sentiment analysis of Coca-Cola social media comments using advanced semantic embeddings and machine learning models to classify user sentiment into Negative, Neutral, and Positive categories.</a:t>
            </a:r>
            <a:endParaRPr lang="en-US" sz="1150" dirty="0"/>
          </a:p>
        </p:txBody>
      </p:sp>
      <p:sp>
        <p:nvSpPr>
          <p:cNvPr id="5" name="Text 3"/>
          <p:cNvSpPr/>
          <p:nvPr/>
        </p:nvSpPr>
        <p:spPr>
          <a:xfrm>
            <a:off x="601861" y="2259806"/>
            <a:ext cx="5464731" cy="376238"/>
          </a:xfrm>
          <a:prstGeom prst="rect">
            <a:avLst/>
          </a:prstGeom>
          <a:noFill/>
          <a:ln/>
        </p:spPr>
        <p:txBody>
          <a:bodyPr wrap="none" lIns="0" tIns="0" rIns="0" bIns="0" rtlCol="0" anchor="t"/>
          <a:lstStyle/>
          <a:p>
            <a:pPr marL="0" indent="0" algn="l">
              <a:lnSpc>
                <a:spcPts val="2950"/>
              </a:lnSpc>
              <a:buNone/>
            </a:pPr>
            <a:r>
              <a:rPr lang="en-US" sz="2350" b="1" dirty="0">
                <a:solidFill>
                  <a:srgbClr val="233939"/>
                </a:solidFill>
                <a:latin typeface="Syne Bold" pitchFamily="34" charset="0"/>
                <a:ea typeface="Syne Bold" pitchFamily="34" charset="-122"/>
                <a:cs typeface="Syne Bold" pitchFamily="34" charset="-120"/>
              </a:rPr>
              <a:t>Why Sentiment Analysis Matters:</a:t>
            </a:r>
            <a:endParaRPr lang="en-US" sz="2350" dirty="0"/>
          </a:p>
        </p:txBody>
      </p:sp>
      <p:sp>
        <p:nvSpPr>
          <p:cNvPr id="6" name="Shape 4"/>
          <p:cNvSpPr/>
          <p:nvPr/>
        </p:nvSpPr>
        <p:spPr>
          <a:xfrm>
            <a:off x="601861" y="2861667"/>
            <a:ext cx="4375309" cy="1378863"/>
          </a:xfrm>
          <a:prstGeom prst="roundRect">
            <a:avLst>
              <a:gd name="adj" fmla="val 4583"/>
            </a:avLst>
          </a:prstGeom>
          <a:solidFill>
            <a:srgbClr val="FFFDE6"/>
          </a:solidFill>
          <a:ln w="15240">
            <a:solidFill>
              <a:srgbClr val="C3D4CC"/>
            </a:solidFill>
            <a:prstDash val="solid"/>
          </a:ln>
        </p:spPr>
      </p:sp>
      <p:sp>
        <p:nvSpPr>
          <p:cNvPr id="7" name="Text 5"/>
          <p:cNvSpPr/>
          <p:nvPr/>
        </p:nvSpPr>
        <p:spPr>
          <a:xfrm>
            <a:off x="767477" y="3027283"/>
            <a:ext cx="1880830" cy="235148"/>
          </a:xfrm>
          <a:prstGeom prst="rect">
            <a:avLst/>
          </a:prstGeom>
          <a:noFill/>
          <a:ln/>
        </p:spPr>
        <p:txBody>
          <a:bodyPr wrap="none" lIns="0" tIns="0" rIns="0" bIns="0" rtlCol="0" anchor="t"/>
          <a:lstStyle/>
          <a:p>
            <a:pPr marL="0" indent="0" algn="l">
              <a:lnSpc>
                <a:spcPts val="1850"/>
              </a:lnSpc>
              <a:buNone/>
            </a:pPr>
            <a:r>
              <a:rPr lang="en-US" sz="1450" b="1" dirty="0">
                <a:solidFill>
                  <a:srgbClr val="3B4E4E"/>
                </a:solidFill>
                <a:latin typeface="Syne Bold" pitchFamily="34" charset="0"/>
                <a:ea typeface="Syne Bold" pitchFamily="34" charset="-122"/>
                <a:cs typeface="Syne Bold" pitchFamily="34" charset="-120"/>
              </a:rPr>
              <a:t>Brand Monitoring</a:t>
            </a:r>
            <a:endParaRPr lang="en-US" sz="1450" dirty="0"/>
          </a:p>
        </p:txBody>
      </p:sp>
      <p:sp>
        <p:nvSpPr>
          <p:cNvPr id="8" name="Text 6"/>
          <p:cNvSpPr/>
          <p:nvPr/>
        </p:nvSpPr>
        <p:spPr>
          <a:xfrm>
            <a:off x="767477" y="3352681"/>
            <a:ext cx="4044077" cy="481489"/>
          </a:xfrm>
          <a:prstGeom prst="rect">
            <a:avLst/>
          </a:prstGeom>
          <a:noFill/>
          <a:ln/>
        </p:spPr>
        <p:txBody>
          <a:bodyPr wrap="square" lIns="0" tIns="0" rIns="0" bIns="0" rtlCol="0" anchor="t"/>
          <a:lstStyle/>
          <a:p>
            <a:pPr marL="0" indent="0" algn="l">
              <a:lnSpc>
                <a:spcPts val="1850"/>
              </a:lnSpc>
              <a:buNone/>
            </a:pPr>
            <a:r>
              <a:rPr lang="en-US" sz="1150" dirty="0">
                <a:solidFill>
                  <a:srgbClr val="3B4E4E"/>
                </a:solidFill>
                <a:latin typeface="Overpass Light" pitchFamily="34" charset="0"/>
                <a:ea typeface="Overpass Light" pitchFamily="34" charset="-122"/>
                <a:cs typeface="Overpass Light" pitchFamily="34" charset="-120"/>
              </a:rPr>
              <a:t>Companies track social media sentiment to understand customer perception and respond to feedback in real-time.</a:t>
            </a:r>
            <a:endParaRPr lang="en-US" sz="1150" dirty="0"/>
          </a:p>
        </p:txBody>
      </p:sp>
      <p:sp>
        <p:nvSpPr>
          <p:cNvPr id="9" name="Shape 7"/>
          <p:cNvSpPr/>
          <p:nvPr/>
        </p:nvSpPr>
        <p:spPr>
          <a:xfrm>
            <a:off x="5127546" y="2861667"/>
            <a:ext cx="4375309" cy="1378863"/>
          </a:xfrm>
          <a:prstGeom prst="roundRect">
            <a:avLst>
              <a:gd name="adj" fmla="val 4583"/>
            </a:avLst>
          </a:prstGeom>
          <a:solidFill>
            <a:srgbClr val="FFFDE6"/>
          </a:solidFill>
          <a:ln w="15240">
            <a:solidFill>
              <a:srgbClr val="C3D4CC"/>
            </a:solidFill>
            <a:prstDash val="solid"/>
          </a:ln>
        </p:spPr>
      </p:sp>
      <p:sp>
        <p:nvSpPr>
          <p:cNvPr id="10" name="Text 8"/>
          <p:cNvSpPr/>
          <p:nvPr/>
        </p:nvSpPr>
        <p:spPr>
          <a:xfrm>
            <a:off x="5293162" y="3027283"/>
            <a:ext cx="2458283" cy="235148"/>
          </a:xfrm>
          <a:prstGeom prst="rect">
            <a:avLst/>
          </a:prstGeom>
          <a:noFill/>
          <a:ln/>
        </p:spPr>
        <p:txBody>
          <a:bodyPr wrap="none" lIns="0" tIns="0" rIns="0" bIns="0" rtlCol="0" anchor="t"/>
          <a:lstStyle/>
          <a:p>
            <a:pPr marL="0" indent="0" algn="l">
              <a:lnSpc>
                <a:spcPts val="1850"/>
              </a:lnSpc>
              <a:buNone/>
            </a:pPr>
            <a:r>
              <a:rPr lang="en-US" sz="1450" b="1" dirty="0">
                <a:solidFill>
                  <a:srgbClr val="3B4E4E"/>
                </a:solidFill>
                <a:latin typeface="Syne Bold" pitchFamily="34" charset="0"/>
                <a:ea typeface="Syne Bold" pitchFamily="34" charset="-122"/>
                <a:cs typeface="Syne Bold" pitchFamily="34" charset="-120"/>
              </a:rPr>
              <a:t>Competitive Advantage</a:t>
            </a:r>
            <a:endParaRPr lang="en-US" sz="1450" dirty="0"/>
          </a:p>
        </p:txBody>
      </p:sp>
      <p:sp>
        <p:nvSpPr>
          <p:cNvPr id="11" name="Text 9"/>
          <p:cNvSpPr/>
          <p:nvPr/>
        </p:nvSpPr>
        <p:spPr>
          <a:xfrm>
            <a:off x="5293162" y="3352681"/>
            <a:ext cx="4044077" cy="481489"/>
          </a:xfrm>
          <a:prstGeom prst="rect">
            <a:avLst/>
          </a:prstGeom>
          <a:noFill/>
          <a:ln/>
        </p:spPr>
        <p:txBody>
          <a:bodyPr wrap="square" lIns="0" tIns="0" rIns="0" bIns="0" rtlCol="0" anchor="t"/>
          <a:lstStyle/>
          <a:p>
            <a:pPr marL="0" indent="0" algn="l">
              <a:lnSpc>
                <a:spcPts val="1850"/>
              </a:lnSpc>
              <a:buNone/>
            </a:pPr>
            <a:r>
              <a:rPr lang="en-US" sz="1150" dirty="0">
                <a:solidFill>
                  <a:srgbClr val="3B4E4E"/>
                </a:solidFill>
                <a:latin typeface="Overpass Light" pitchFamily="34" charset="0"/>
                <a:ea typeface="Overpass Light" pitchFamily="34" charset="-122"/>
                <a:cs typeface="Overpass Light" pitchFamily="34" charset="-120"/>
              </a:rPr>
              <a:t>Sentiment insights reveal market trends and customer preferences faster than traditional surveys.</a:t>
            </a:r>
            <a:endParaRPr lang="en-US" sz="1150" dirty="0"/>
          </a:p>
        </p:txBody>
      </p:sp>
      <p:sp>
        <p:nvSpPr>
          <p:cNvPr id="12" name="Shape 10"/>
          <p:cNvSpPr/>
          <p:nvPr/>
        </p:nvSpPr>
        <p:spPr>
          <a:xfrm>
            <a:off x="9653230" y="2861667"/>
            <a:ext cx="4375309" cy="1378863"/>
          </a:xfrm>
          <a:prstGeom prst="roundRect">
            <a:avLst>
              <a:gd name="adj" fmla="val 4583"/>
            </a:avLst>
          </a:prstGeom>
          <a:solidFill>
            <a:srgbClr val="FFFDE6"/>
          </a:solidFill>
          <a:ln w="15240">
            <a:solidFill>
              <a:srgbClr val="C3D4CC"/>
            </a:solidFill>
            <a:prstDash val="solid"/>
          </a:ln>
        </p:spPr>
      </p:sp>
      <p:sp>
        <p:nvSpPr>
          <p:cNvPr id="13" name="Text 11"/>
          <p:cNvSpPr/>
          <p:nvPr/>
        </p:nvSpPr>
        <p:spPr>
          <a:xfrm>
            <a:off x="9818846" y="3027283"/>
            <a:ext cx="3535918" cy="235148"/>
          </a:xfrm>
          <a:prstGeom prst="rect">
            <a:avLst/>
          </a:prstGeom>
          <a:noFill/>
          <a:ln/>
        </p:spPr>
        <p:txBody>
          <a:bodyPr wrap="none" lIns="0" tIns="0" rIns="0" bIns="0" rtlCol="0" anchor="t"/>
          <a:lstStyle/>
          <a:p>
            <a:pPr marL="0" indent="0" algn="l">
              <a:lnSpc>
                <a:spcPts val="1850"/>
              </a:lnSpc>
              <a:buNone/>
            </a:pPr>
            <a:r>
              <a:rPr lang="en-US" sz="1450" b="1" dirty="0">
                <a:solidFill>
                  <a:srgbClr val="3B4E4E"/>
                </a:solidFill>
                <a:latin typeface="Syne Bold" pitchFamily="34" charset="0"/>
                <a:ea typeface="Syne Bold" pitchFamily="34" charset="-122"/>
                <a:cs typeface="Syne Bold" pitchFamily="34" charset="-120"/>
              </a:rPr>
              <a:t>Limitations of Traditional Methods</a:t>
            </a:r>
            <a:endParaRPr lang="en-US" sz="1450" dirty="0"/>
          </a:p>
        </p:txBody>
      </p:sp>
      <p:sp>
        <p:nvSpPr>
          <p:cNvPr id="14" name="Text 12"/>
          <p:cNvSpPr/>
          <p:nvPr/>
        </p:nvSpPr>
        <p:spPr>
          <a:xfrm>
            <a:off x="9818846" y="3352681"/>
            <a:ext cx="4044077" cy="722233"/>
          </a:xfrm>
          <a:prstGeom prst="rect">
            <a:avLst/>
          </a:prstGeom>
          <a:noFill/>
          <a:ln/>
        </p:spPr>
        <p:txBody>
          <a:bodyPr wrap="square" lIns="0" tIns="0" rIns="0" bIns="0" rtlCol="0" anchor="t"/>
          <a:lstStyle/>
          <a:p>
            <a:pPr marL="0" indent="0" algn="l">
              <a:lnSpc>
                <a:spcPts val="1850"/>
              </a:lnSpc>
              <a:buNone/>
            </a:pPr>
            <a:r>
              <a:rPr lang="en-US" sz="1150" dirty="0">
                <a:solidFill>
                  <a:srgbClr val="3B4E4E"/>
                </a:solidFill>
                <a:latin typeface="Overpass Light" pitchFamily="34" charset="0"/>
                <a:ea typeface="Overpass Light" pitchFamily="34" charset="-122"/>
                <a:cs typeface="Overpass Light" pitchFamily="34" charset="-120"/>
              </a:rPr>
              <a:t>TF-IDF and bag-of-words approaches miss semantic meaning; Universal Sentence Encoder captures deeper contextual understanding.</a:t>
            </a:r>
            <a:endParaRPr lang="en-US" sz="1150" dirty="0"/>
          </a:p>
        </p:txBody>
      </p:sp>
      <p:sp>
        <p:nvSpPr>
          <p:cNvPr id="15" name="Text 13"/>
          <p:cNvSpPr/>
          <p:nvPr/>
        </p:nvSpPr>
        <p:spPr>
          <a:xfrm>
            <a:off x="601861" y="4466153"/>
            <a:ext cx="3958352" cy="376238"/>
          </a:xfrm>
          <a:prstGeom prst="rect">
            <a:avLst/>
          </a:prstGeom>
          <a:noFill/>
          <a:ln/>
        </p:spPr>
        <p:txBody>
          <a:bodyPr wrap="none" lIns="0" tIns="0" rIns="0" bIns="0" rtlCol="0" anchor="t"/>
          <a:lstStyle/>
          <a:p>
            <a:pPr marL="0" indent="0" algn="l">
              <a:lnSpc>
                <a:spcPts val="2950"/>
              </a:lnSpc>
              <a:buNone/>
            </a:pPr>
            <a:r>
              <a:rPr lang="en-US" sz="2350" b="1" dirty="0">
                <a:solidFill>
                  <a:srgbClr val="233939"/>
                </a:solidFill>
                <a:latin typeface="Syne Bold" pitchFamily="34" charset="0"/>
                <a:ea typeface="Syne Bold" pitchFamily="34" charset="-122"/>
                <a:cs typeface="Syne Bold" pitchFamily="34" charset="-120"/>
              </a:rPr>
              <a:t>Presentation Roadmap:</a:t>
            </a:r>
            <a:endParaRPr lang="en-US" sz="2350" dirty="0"/>
          </a:p>
        </p:txBody>
      </p:sp>
      <p:pic>
        <p:nvPicPr>
          <p:cNvPr id="1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297" y="5072717"/>
            <a:ext cx="225623" cy="225623"/>
          </a:xfrm>
          <a:prstGeom prst="rect">
            <a:avLst/>
          </a:prstGeom>
        </p:spPr>
      </p:pic>
      <p:sp>
        <p:nvSpPr>
          <p:cNvPr id="17" name="Text 14"/>
          <p:cNvSpPr/>
          <p:nvPr/>
        </p:nvSpPr>
        <p:spPr>
          <a:xfrm>
            <a:off x="1090732" y="5068014"/>
            <a:ext cx="3550801" cy="235148"/>
          </a:xfrm>
          <a:prstGeom prst="rect">
            <a:avLst/>
          </a:prstGeom>
          <a:noFill/>
          <a:ln/>
        </p:spPr>
        <p:txBody>
          <a:bodyPr wrap="none" lIns="0" tIns="0" rIns="0" bIns="0" rtlCol="0" anchor="t"/>
          <a:lstStyle/>
          <a:p>
            <a:pPr marL="0" indent="0" algn="l">
              <a:lnSpc>
                <a:spcPts val="1850"/>
              </a:lnSpc>
              <a:buNone/>
            </a:pPr>
            <a:r>
              <a:rPr lang="en-US" sz="1450" b="1" dirty="0">
                <a:solidFill>
                  <a:srgbClr val="3B4E4E"/>
                </a:solidFill>
                <a:latin typeface="Syne Bold" pitchFamily="34" charset="0"/>
                <a:ea typeface="Syne Bold" pitchFamily="34" charset="-122"/>
                <a:cs typeface="Syne Bold" pitchFamily="34" charset="-120"/>
              </a:rPr>
              <a:t>Dataset Overview &amp; Preprocessing</a:t>
            </a:r>
            <a:endParaRPr lang="en-US" sz="1450" dirty="0"/>
          </a:p>
        </p:txBody>
      </p:sp>
      <p:pic>
        <p:nvPicPr>
          <p:cNvPr id="18"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5576" y="5072717"/>
            <a:ext cx="225623" cy="225623"/>
          </a:xfrm>
          <a:prstGeom prst="rect">
            <a:avLst/>
          </a:prstGeom>
        </p:spPr>
      </p:pic>
      <p:sp>
        <p:nvSpPr>
          <p:cNvPr id="19" name="Text 15"/>
          <p:cNvSpPr/>
          <p:nvPr/>
        </p:nvSpPr>
        <p:spPr>
          <a:xfrm>
            <a:off x="7898011" y="5068014"/>
            <a:ext cx="6130528" cy="470297"/>
          </a:xfrm>
          <a:prstGeom prst="rect">
            <a:avLst/>
          </a:prstGeom>
          <a:noFill/>
          <a:ln/>
        </p:spPr>
        <p:txBody>
          <a:bodyPr wrap="square" lIns="0" tIns="0" rIns="0" bIns="0" rtlCol="0" anchor="t"/>
          <a:lstStyle/>
          <a:p>
            <a:pPr marL="0" indent="0" algn="l">
              <a:lnSpc>
                <a:spcPts val="1850"/>
              </a:lnSpc>
              <a:buNone/>
            </a:pPr>
            <a:r>
              <a:rPr lang="en-US" sz="1450" b="1" dirty="0">
                <a:solidFill>
                  <a:srgbClr val="3B4E4E"/>
                </a:solidFill>
                <a:latin typeface="Syne Bold" pitchFamily="34" charset="0"/>
                <a:ea typeface="Syne Bold" pitchFamily="34" charset="-122"/>
                <a:cs typeface="Syne Bold" pitchFamily="34" charset="-120"/>
              </a:rPr>
              <a:t>Semantic Embeddings with Universal Sentence Encoder (USE)</a:t>
            </a:r>
            <a:endParaRPr lang="en-US" sz="1450" dirty="0"/>
          </a:p>
        </p:txBody>
      </p:sp>
      <p:pic>
        <p:nvPicPr>
          <p:cNvPr id="20"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297" y="5843885"/>
            <a:ext cx="225623" cy="225623"/>
          </a:xfrm>
          <a:prstGeom prst="rect">
            <a:avLst/>
          </a:prstGeom>
        </p:spPr>
      </p:pic>
      <p:sp>
        <p:nvSpPr>
          <p:cNvPr id="21" name="Text 16"/>
          <p:cNvSpPr/>
          <p:nvPr/>
        </p:nvSpPr>
        <p:spPr>
          <a:xfrm>
            <a:off x="1090732" y="5839182"/>
            <a:ext cx="3357324" cy="235148"/>
          </a:xfrm>
          <a:prstGeom prst="rect">
            <a:avLst/>
          </a:prstGeom>
          <a:noFill/>
          <a:ln/>
        </p:spPr>
        <p:txBody>
          <a:bodyPr wrap="none" lIns="0" tIns="0" rIns="0" bIns="0" rtlCol="0" anchor="t"/>
          <a:lstStyle/>
          <a:p>
            <a:pPr marL="0" indent="0" algn="l">
              <a:lnSpc>
                <a:spcPts val="1850"/>
              </a:lnSpc>
              <a:buNone/>
            </a:pPr>
            <a:r>
              <a:rPr lang="en-US" sz="1450" b="1" dirty="0">
                <a:solidFill>
                  <a:srgbClr val="3B4E4E"/>
                </a:solidFill>
                <a:latin typeface="Syne Bold" pitchFamily="34" charset="0"/>
                <a:ea typeface="Syne Bold" pitchFamily="34" charset="-122"/>
                <a:cs typeface="Syne Bold" pitchFamily="34" charset="-120"/>
              </a:rPr>
              <a:t>Model Architecture &amp; Integration</a:t>
            </a:r>
            <a:endParaRPr lang="en-US" sz="1450" dirty="0"/>
          </a:p>
        </p:txBody>
      </p:sp>
      <p:pic>
        <p:nvPicPr>
          <p:cNvPr id="22"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5576" y="5843885"/>
            <a:ext cx="225623" cy="225623"/>
          </a:xfrm>
          <a:prstGeom prst="rect">
            <a:avLst/>
          </a:prstGeom>
        </p:spPr>
      </p:pic>
      <p:sp>
        <p:nvSpPr>
          <p:cNvPr id="23" name="Text 17"/>
          <p:cNvSpPr/>
          <p:nvPr/>
        </p:nvSpPr>
        <p:spPr>
          <a:xfrm>
            <a:off x="7898011" y="5839182"/>
            <a:ext cx="3416737" cy="235148"/>
          </a:xfrm>
          <a:prstGeom prst="rect">
            <a:avLst/>
          </a:prstGeom>
          <a:noFill/>
          <a:ln/>
        </p:spPr>
        <p:txBody>
          <a:bodyPr wrap="none" lIns="0" tIns="0" rIns="0" bIns="0" rtlCol="0" anchor="t"/>
          <a:lstStyle/>
          <a:p>
            <a:pPr marL="0" indent="0" algn="l">
              <a:lnSpc>
                <a:spcPts val="1850"/>
              </a:lnSpc>
              <a:buNone/>
            </a:pPr>
            <a:r>
              <a:rPr lang="en-US" sz="1450" b="1" dirty="0">
                <a:solidFill>
                  <a:srgbClr val="3B4E4E"/>
                </a:solidFill>
                <a:latin typeface="Syne Bold" pitchFamily="34" charset="0"/>
                <a:ea typeface="Syne Bold" pitchFamily="34" charset="-122"/>
                <a:cs typeface="Syne Bold" pitchFamily="34" charset="-120"/>
              </a:rPr>
              <a:t>Model Performance &amp; Evaluation</a:t>
            </a:r>
            <a:endParaRPr lang="en-US" sz="1450" dirty="0"/>
          </a:p>
        </p:txBody>
      </p:sp>
      <p:pic>
        <p:nvPicPr>
          <p:cNvPr id="24" name="Image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297" y="6600765"/>
            <a:ext cx="225623" cy="225623"/>
          </a:xfrm>
          <a:prstGeom prst="rect">
            <a:avLst/>
          </a:prstGeom>
        </p:spPr>
      </p:pic>
      <p:sp>
        <p:nvSpPr>
          <p:cNvPr id="25" name="Text 18"/>
          <p:cNvSpPr/>
          <p:nvPr/>
        </p:nvSpPr>
        <p:spPr>
          <a:xfrm>
            <a:off x="1090732" y="6596063"/>
            <a:ext cx="4695111" cy="235148"/>
          </a:xfrm>
          <a:prstGeom prst="rect">
            <a:avLst/>
          </a:prstGeom>
          <a:noFill/>
          <a:ln/>
        </p:spPr>
        <p:txBody>
          <a:bodyPr wrap="none" lIns="0" tIns="0" rIns="0" bIns="0" rtlCol="0" anchor="t"/>
          <a:lstStyle/>
          <a:p>
            <a:pPr marL="0" indent="0" algn="l">
              <a:lnSpc>
                <a:spcPts val="1850"/>
              </a:lnSpc>
              <a:buNone/>
            </a:pPr>
            <a:r>
              <a:rPr lang="en-US" sz="1450" b="1" dirty="0">
                <a:solidFill>
                  <a:srgbClr val="3B4E4E"/>
                </a:solidFill>
                <a:latin typeface="Syne Bold" pitchFamily="34" charset="0"/>
                <a:ea typeface="Syne Bold" pitchFamily="34" charset="-122"/>
                <a:cs typeface="Syne Bold" pitchFamily="34" charset="-120"/>
              </a:rPr>
              <a:t>Visualization: Confusion Matrix &amp; ROC Curves</a:t>
            </a:r>
            <a:endParaRPr lang="en-US" sz="1450" dirty="0"/>
          </a:p>
        </p:txBody>
      </p:sp>
      <p:pic>
        <p:nvPicPr>
          <p:cNvPr id="26" name="Image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5576" y="6600765"/>
            <a:ext cx="225623" cy="225623"/>
          </a:xfrm>
          <a:prstGeom prst="rect">
            <a:avLst/>
          </a:prstGeom>
        </p:spPr>
      </p:pic>
      <p:sp>
        <p:nvSpPr>
          <p:cNvPr id="27" name="Text 19"/>
          <p:cNvSpPr/>
          <p:nvPr/>
        </p:nvSpPr>
        <p:spPr>
          <a:xfrm>
            <a:off x="7898011" y="6596063"/>
            <a:ext cx="2214920" cy="235148"/>
          </a:xfrm>
          <a:prstGeom prst="rect">
            <a:avLst/>
          </a:prstGeom>
          <a:noFill/>
          <a:ln/>
        </p:spPr>
        <p:txBody>
          <a:bodyPr wrap="none" lIns="0" tIns="0" rIns="0" bIns="0" rtlCol="0" anchor="t"/>
          <a:lstStyle/>
          <a:p>
            <a:pPr marL="0" indent="0" algn="l">
              <a:lnSpc>
                <a:spcPts val="1850"/>
              </a:lnSpc>
              <a:buNone/>
            </a:pPr>
            <a:r>
              <a:rPr lang="en-US" sz="1450" b="1" dirty="0">
                <a:solidFill>
                  <a:srgbClr val="3B4E4E"/>
                </a:solidFill>
                <a:latin typeface="Syne Bold" pitchFamily="34" charset="0"/>
                <a:ea typeface="Syne Bold" pitchFamily="34" charset="-122"/>
                <a:cs typeface="Syne Bold" pitchFamily="34" charset="-120"/>
              </a:rPr>
              <a:t>Final Model Selection</a:t>
            </a:r>
            <a:endParaRPr lang="en-US" sz="1450" dirty="0"/>
          </a:p>
        </p:txBody>
      </p:sp>
      <p:pic>
        <p:nvPicPr>
          <p:cNvPr id="28" name="Image 6"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297" y="7357646"/>
            <a:ext cx="225623" cy="225623"/>
          </a:xfrm>
          <a:prstGeom prst="rect">
            <a:avLst/>
          </a:prstGeom>
        </p:spPr>
      </p:pic>
      <p:sp>
        <p:nvSpPr>
          <p:cNvPr id="29" name="Text 20"/>
          <p:cNvSpPr/>
          <p:nvPr/>
        </p:nvSpPr>
        <p:spPr>
          <a:xfrm>
            <a:off x="1090732" y="7352943"/>
            <a:ext cx="2679621" cy="235148"/>
          </a:xfrm>
          <a:prstGeom prst="rect">
            <a:avLst/>
          </a:prstGeom>
          <a:noFill/>
          <a:ln/>
        </p:spPr>
        <p:txBody>
          <a:bodyPr wrap="none" lIns="0" tIns="0" rIns="0" bIns="0" rtlCol="0" anchor="t"/>
          <a:lstStyle/>
          <a:p>
            <a:pPr marL="0" indent="0" algn="l">
              <a:lnSpc>
                <a:spcPts val="1850"/>
              </a:lnSpc>
              <a:buNone/>
            </a:pPr>
            <a:r>
              <a:rPr lang="en-US" sz="1450" b="1" dirty="0">
                <a:solidFill>
                  <a:srgbClr val="3B4E4E"/>
                </a:solidFill>
                <a:latin typeface="Syne Bold" pitchFamily="34" charset="0"/>
                <a:ea typeface="Syne Bold" pitchFamily="34" charset="-122"/>
                <a:cs typeface="Syne Bold" pitchFamily="34" charset="-120"/>
              </a:rPr>
              <a:t>Limitations &amp; Future Work</a:t>
            </a:r>
            <a:endParaRPr lang="en-US" sz="1450" dirty="0"/>
          </a:p>
        </p:txBody>
      </p:sp>
      <p:pic>
        <p:nvPicPr>
          <p:cNvPr id="30" name="Image 7"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5576" y="7357646"/>
            <a:ext cx="225623" cy="225623"/>
          </a:xfrm>
          <a:prstGeom prst="rect">
            <a:avLst/>
          </a:prstGeom>
        </p:spPr>
      </p:pic>
      <p:sp>
        <p:nvSpPr>
          <p:cNvPr id="31" name="Text 21"/>
          <p:cNvSpPr/>
          <p:nvPr/>
        </p:nvSpPr>
        <p:spPr>
          <a:xfrm>
            <a:off x="7898011" y="7352943"/>
            <a:ext cx="3494008" cy="235148"/>
          </a:xfrm>
          <a:prstGeom prst="rect">
            <a:avLst/>
          </a:prstGeom>
          <a:noFill/>
          <a:ln/>
        </p:spPr>
        <p:txBody>
          <a:bodyPr wrap="none" lIns="0" tIns="0" rIns="0" bIns="0" rtlCol="0" anchor="t"/>
          <a:lstStyle/>
          <a:p>
            <a:pPr marL="0" indent="0" algn="l">
              <a:lnSpc>
                <a:spcPts val="1850"/>
              </a:lnSpc>
              <a:buNone/>
            </a:pPr>
            <a:r>
              <a:rPr lang="en-US" sz="1450" b="1" dirty="0">
                <a:solidFill>
                  <a:srgbClr val="3B4E4E"/>
                </a:solidFill>
                <a:latin typeface="Syne Bold" pitchFamily="34" charset="0"/>
                <a:ea typeface="Syne Bold" pitchFamily="34" charset="-122"/>
                <a:cs typeface="Syne Bold" pitchFamily="34" charset="-120"/>
              </a:rPr>
              <a:t>References &amp; Acknowledgements</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99929" y="434816"/>
            <a:ext cx="7916942" cy="958691"/>
          </a:xfrm>
          <a:prstGeom prst="rect">
            <a:avLst/>
          </a:prstGeom>
          <a:noFill/>
          <a:ln/>
        </p:spPr>
        <p:txBody>
          <a:bodyPr wrap="square" lIns="0" tIns="0" rIns="0" bIns="0" rtlCol="0" anchor="t"/>
          <a:lstStyle/>
          <a:p>
            <a:pPr marL="0" indent="0" algn="l">
              <a:lnSpc>
                <a:spcPts val="3750"/>
              </a:lnSpc>
              <a:buNone/>
            </a:pPr>
            <a:r>
              <a:rPr lang="en-US" sz="3000" b="1" dirty="0">
                <a:solidFill>
                  <a:srgbClr val="233939"/>
                </a:solidFill>
                <a:latin typeface="Syne Bold" pitchFamily="34" charset="0"/>
                <a:ea typeface="Syne Bold" pitchFamily="34" charset="-122"/>
                <a:cs typeface="Syne Bold" pitchFamily="34" charset="-120"/>
              </a:rPr>
              <a:t>Project Overview: Classifying Coca-Cola Social Media Sentiment</a:t>
            </a:r>
            <a:endParaRPr lang="en-US" sz="3000" dirty="0"/>
          </a:p>
        </p:txBody>
      </p:sp>
      <p:sp>
        <p:nvSpPr>
          <p:cNvPr id="4" name="Shape 1"/>
          <p:cNvSpPr/>
          <p:nvPr/>
        </p:nvSpPr>
        <p:spPr>
          <a:xfrm>
            <a:off x="6099929" y="1853565"/>
            <a:ext cx="7916942" cy="1136452"/>
          </a:xfrm>
          <a:prstGeom prst="roundRect">
            <a:avLst>
              <a:gd name="adj" fmla="val 9655"/>
            </a:avLst>
          </a:prstGeom>
          <a:solidFill>
            <a:srgbClr val="FFFDE6"/>
          </a:solidFill>
          <a:ln/>
        </p:spPr>
      </p:sp>
      <p:sp>
        <p:nvSpPr>
          <p:cNvPr id="5" name="Shape 2"/>
          <p:cNvSpPr/>
          <p:nvPr/>
        </p:nvSpPr>
        <p:spPr>
          <a:xfrm>
            <a:off x="6099929" y="1830705"/>
            <a:ext cx="7916942" cy="91440"/>
          </a:xfrm>
          <a:prstGeom prst="roundRect">
            <a:avLst>
              <a:gd name="adj" fmla="val 70459"/>
            </a:avLst>
          </a:prstGeom>
          <a:solidFill>
            <a:srgbClr val="224435"/>
          </a:solidFill>
          <a:ln/>
        </p:spPr>
      </p:sp>
      <p:sp>
        <p:nvSpPr>
          <p:cNvPr id="6" name="Shape 3"/>
          <p:cNvSpPr/>
          <p:nvPr/>
        </p:nvSpPr>
        <p:spPr>
          <a:xfrm>
            <a:off x="9828312" y="1623536"/>
            <a:ext cx="460177" cy="460177"/>
          </a:xfrm>
          <a:prstGeom prst="roundRect">
            <a:avLst>
              <a:gd name="adj" fmla="val 198706"/>
            </a:avLst>
          </a:prstGeom>
          <a:solidFill>
            <a:srgbClr val="224435"/>
          </a:solidFill>
          <a:ln/>
        </p:spPr>
      </p:sp>
      <p:sp>
        <p:nvSpPr>
          <p:cNvPr id="7" name="Text 4"/>
          <p:cNvSpPr/>
          <p:nvPr/>
        </p:nvSpPr>
        <p:spPr>
          <a:xfrm>
            <a:off x="9966305" y="1738551"/>
            <a:ext cx="184071" cy="230029"/>
          </a:xfrm>
          <a:prstGeom prst="rect">
            <a:avLst/>
          </a:prstGeom>
          <a:noFill/>
          <a:ln/>
        </p:spPr>
        <p:txBody>
          <a:bodyPr wrap="none" lIns="0" tIns="0" rIns="0" bIns="0" rtlCol="0" anchor="t"/>
          <a:lstStyle/>
          <a:p>
            <a:pPr marL="0" indent="0" algn="l">
              <a:lnSpc>
                <a:spcPts val="2300"/>
              </a:lnSpc>
              <a:buNone/>
            </a:pPr>
            <a:r>
              <a:rPr lang="en-US" sz="1400" b="1" dirty="0">
                <a:solidFill>
                  <a:srgbClr val="FFFFFF"/>
                </a:solidFill>
                <a:latin typeface="Syne Bold" pitchFamily="34" charset="0"/>
                <a:ea typeface="Syne Bold" pitchFamily="34" charset="-122"/>
                <a:cs typeface="Syne Bold" pitchFamily="34" charset="-120"/>
              </a:rPr>
              <a:t>1</a:t>
            </a:r>
            <a:endParaRPr lang="en-US" sz="1400" dirty="0"/>
          </a:p>
        </p:txBody>
      </p:sp>
      <p:sp>
        <p:nvSpPr>
          <p:cNvPr id="8" name="Text 5"/>
          <p:cNvSpPr/>
          <p:nvPr/>
        </p:nvSpPr>
        <p:spPr>
          <a:xfrm>
            <a:off x="6276142" y="2236946"/>
            <a:ext cx="1917382" cy="239554"/>
          </a:xfrm>
          <a:prstGeom prst="rect">
            <a:avLst/>
          </a:prstGeom>
          <a:noFill/>
          <a:ln/>
        </p:spPr>
        <p:txBody>
          <a:bodyPr wrap="none" lIns="0" tIns="0" rIns="0" bIns="0" rtlCol="0" anchor="t"/>
          <a:lstStyle/>
          <a:p>
            <a:pPr marL="0" indent="0" algn="l">
              <a:lnSpc>
                <a:spcPts val="1850"/>
              </a:lnSpc>
              <a:buNone/>
            </a:pPr>
            <a:r>
              <a:rPr lang="en-US" sz="1500" b="1" dirty="0">
                <a:solidFill>
                  <a:srgbClr val="3B4E4E"/>
                </a:solidFill>
                <a:latin typeface="Syne Bold" pitchFamily="34" charset="0"/>
                <a:ea typeface="Syne Bold" pitchFamily="34" charset="-122"/>
                <a:cs typeface="Syne Bold" pitchFamily="34" charset="-120"/>
              </a:rPr>
              <a:t>Project Scope</a:t>
            </a:r>
            <a:endParaRPr lang="en-US" sz="1500" dirty="0"/>
          </a:p>
        </p:txBody>
      </p:sp>
      <p:sp>
        <p:nvSpPr>
          <p:cNvPr id="9" name="Text 6"/>
          <p:cNvSpPr/>
          <p:nvPr/>
        </p:nvSpPr>
        <p:spPr>
          <a:xfrm>
            <a:off x="6276142" y="2568535"/>
            <a:ext cx="7564517" cy="245269"/>
          </a:xfrm>
          <a:prstGeom prst="rect">
            <a:avLst/>
          </a:prstGeom>
          <a:noFill/>
          <a:ln/>
        </p:spPr>
        <p:txBody>
          <a:bodyPr wrap="none" lIns="0" tIns="0" rIns="0" bIns="0" rtlCol="0" anchor="t"/>
          <a:lstStyle/>
          <a:p>
            <a:pPr marL="0" indent="0" algn="l">
              <a:lnSpc>
                <a:spcPts val="1900"/>
              </a:lnSpc>
              <a:buNone/>
            </a:pPr>
            <a:r>
              <a:rPr lang="en-US" sz="1200" dirty="0">
                <a:solidFill>
                  <a:srgbClr val="3B4E4E"/>
                </a:solidFill>
                <a:latin typeface="Overpass Light" pitchFamily="34" charset="0"/>
                <a:ea typeface="Overpass Light" pitchFamily="34" charset="-122"/>
                <a:cs typeface="Overpass Light" pitchFamily="34" charset="-120"/>
              </a:rPr>
              <a:t>Analyzed social media comments related to Coca-Cola, aiming for automated sentiment classification.</a:t>
            </a:r>
            <a:endParaRPr lang="en-US" sz="1200" dirty="0"/>
          </a:p>
        </p:txBody>
      </p:sp>
      <p:sp>
        <p:nvSpPr>
          <p:cNvPr id="10" name="Shape 7"/>
          <p:cNvSpPr/>
          <p:nvPr/>
        </p:nvSpPr>
        <p:spPr>
          <a:xfrm>
            <a:off x="6099929" y="3373398"/>
            <a:ext cx="7916942" cy="1136452"/>
          </a:xfrm>
          <a:prstGeom prst="roundRect">
            <a:avLst>
              <a:gd name="adj" fmla="val 9655"/>
            </a:avLst>
          </a:prstGeom>
          <a:solidFill>
            <a:srgbClr val="FFFDE6"/>
          </a:solidFill>
          <a:ln/>
        </p:spPr>
      </p:sp>
      <p:sp>
        <p:nvSpPr>
          <p:cNvPr id="11" name="Shape 8"/>
          <p:cNvSpPr/>
          <p:nvPr/>
        </p:nvSpPr>
        <p:spPr>
          <a:xfrm>
            <a:off x="6099929" y="3350538"/>
            <a:ext cx="7916942" cy="91440"/>
          </a:xfrm>
          <a:prstGeom prst="roundRect">
            <a:avLst>
              <a:gd name="adj" fmla="val 70459"/>
            </a:avLst>
          </a:prstGeom>
          <a:solidFill>
            <a:srgbClr val="224435"/>
          </a:solidFill>
          <a:ln/>
        </p:spPr>
      </p:sp>
      <p:sp>
        <p:nvSpPr>
          <p:cNvPr id="12" name="Shape 9"/>
          <p:cNvSpPr/>
          <p:nvPr/>
        </p:nvSpPr>
        <p:spPr>
          <a:xfrm>
            <a:off x="9828312" y="3143369"/>
            <a:ext cx="460177" cy="460177"/>
          </a:xfrm>
          <a:prstGeom prst="roundRect">
            <a:avLst>
              <a:gd name="adj" fmla="val 198706"/>
            </a:avLst>
          </a:prstGeom>
          <a:solidFill>
            <a:srgbClr val="224435"/>
          </a:solidFill>
          <a:ln/>
        </p:spPr>
      </p:sp>
      <p:sp>
        <p:nvSpPr>
          <p:cNvPr id="13" name="Text 10"/>
          <p:cNvSpPr/>
          <p:nvPr/>
        </p:nvSpPr>
        <p:spPr>
          <a:xfrm>
            <a:off x="9966305" y="3258383"/>
            <a:ext cx="184071" cy="230029"/>
          </a:xfrm>
          <a:prstGeom prst="rect">
            <a:avLst/>
          </a:prstGeom>
          <a:noFill/>
          <a:ln/>
        </p:spPr>
        <p:txBody>
          <a:bodyPr wrap="none" lIns="0" tIns="0" rIns="0" bIns="0" rtlCol="0" anchor="t"/>
          <a:lstStyle/>
          <a:p>
            <a:pPr marL="0" indent="0" algn="l">
              <a:lnSpc>
                <a:spcPts val="2300"/>
              </a:lnSpc>
              <a:buNone/>
            </a:pPr>
            <a:r>
              <a:rPr lang="en-US" sz="1400" b="1" dirty="0">
                <a:solidFill>
                  <a:srgbClr val="FFFFFF"/>
                </a:solidFill>
                <a:latin typeface="Syne Bold" pitchFamily="34" charset="0"/>
                <a:ea typeface="Syne Bold" pitchFamily="34" charset="-122"/>
                <a:cs typeface="Syne Bold" pitchFamily="34" charset="-120"/>
              </a:rPr>
              <a:t>2</a:t>
            </a:r>
            <a:endParaRPr lang="en-US" sz="1400" dirty="0"/>
          </a:p>
        </p:txBody>
      </p:sp>
      <p:sp>
        <p:nvSpPr>
          <p:cNvPr id="14" name="Text 11"/>
          <p:cNvSpPr/>
          <p:nvPr/>
        </p:nvSpPr>
        <p:spPr>
          <a:xfrm>
            <a:off x="6276142" y="3756779"/>
            <a:ext cx="1917382" cy="239554"/>
          </a:xfrm>
          <a:prstGeom prst="rect">
            <a:avLst/>
          </a:prstGeom>
          <a:noFill/>
          <a:ln/>
        </p:spPr>
        <p:txBody>
          <a:bodyPr wrap="none" lIns="0" tIns="0" rIns="0" bIns="0" rtlCol="0" anchor="t"/>
          <a:lstStyle/>
          <a:p>
            <a:pPr marL="0" indent="0" algn="l">
              <a:lnSpc>
                <a:spcPts val="1850"/>
              </a:lnSpc>
              <a:buNone/>
            </a:pPr>
            <a:r>
              <a:rPr lang="en-US" sz="1500" b="1" dirty="0">
                <a:solidFill>
                  <a:srgbClr val="3B4E4E"/>
                </a:solidFill>
                <a:latin typeface="Syne Bold" pitchFamily="34" charset="0"/>
                <a:ea typeface="Syne Bold" pitchFamily="34" charset="-122"/>
                <a:cs typeface="Syne Bold" pitchFamily="34" charset="-120"/>
              </a:rPr>
              <a:t>Core Objective</a:t>
            </a:r>
            <a:endParaRPr lang="en-US" sz="1500" dirty="0"/>
          </a:p>
        </p:txBody>
      </p:sp>
      <p:sp>
        <p:nvSpPr>
          <p:cNvPr id="15" name="Text 12"/>
          <p:cNvSpPr/>
          <p:nvPr/>
        </p:nvSpPr>
        <p:spPr>
          <a:xfrm>
            <a:off x="6276142" y="4088368"/>
            <a:ext cx="7564517" cy="245269"/>
          </a:xfrm>
          <a:prstGeom prst="rect">
            <a:avLst/>
          </a:prstGeom>
          <a:noFill/>
          <a:ln/>
        </p:spPr>
        <p:txBody>
          <a:bodyPr wrap="none" lIns="0" tIns="0" rIns="0" bIns="0" rtlCol="0" anchor="t"/>
          <a:lstStyle/>
          <a:p>
            <a:pPr marL="0" indent="0" algn="l">
              <a:lnSpc>
                <a:spcPts val="1900"/>
              </a:lnSpc>
              <a:buNone/>
            </a:pPr>
            <a:r>
              <a:rPr lang="en-US" sz="1200" dirty="0">
                <a:solidFill>
                  <a:srgbClr val="3B4E4E"/>
                </a:solidFill>
                <a:latin typeface="Overpass Light" pitchFamily="34" charset="0"/>
                <a:ea typeface="Overpass Light" pitchFamily="34" charset="-122"/>
                <a:cs typeface="Overpass Light" pitchFamily="34" charset="-120"/>
              </a:rPr>
              <a:t>Developed a system to accurately classify comments into Positive, Neutral, or Negative sentiment categories.</a:t>
            </a:r>
            <a:endParaRPr lang="en-US" sz="1200" dirty="0"/>
          </a:p>
        </p:txBody>
      </p:sp>
      <p:sp>
        <p:nvSpPr>
          <p:cNvPr id="16" name="Shape 13"/>
          <p:cNvSpPr/>
          <p:nvPr/>
        </p:nvSpPr>
        <p:spPr>
          <a:xfrm>
            <a:off x="6099929" y="4893231"/>
            <a:ext cx="7916942" cy="1381720"/>
          </a:xfrm>
          <a:prstGeom prst="roundRect">
            <a:avLst>
              <a:gd name="adj" fmla="val 7941"/>
            </a:avLst>
          </a:prstGeom>
          <a:solidFill>
            <a:srgbClr val="FFFDE6"/>
          </a:solidFill>
          <a:ln/>
        </p:spPr>
      </p:sp>
      <p:sp>
        <p:nvSpPr>
          <p:cNvPr id="17" name="Shape 14"/>
          <p:cNvSpPr/>
          <p:nvPr/>
        </p:nvSpPr>
        <p:spPr>
          <a:xfrm>
            <a:off x="6099929" y="4870371"/>
            <a:ext cx="7916942" cy="91440"/>
          </a:xfrm>
          <a:prstGeom prst="roundRect">
            <a:avLst>
              <a:gd name="adj" fmla="val 70459"/>
            </a:avLst>
          </a:prstGeom>
          <a:solidFill>
            <a:srgbClr val="224435"/>
          </a:solidFill>
          <a:ln/>
        </p:spPr>
      </p:sp>
      <p:sp>
        <p:nvSpPr>
          <p:cNvPr id="18" name="Shape 15"/>
          <p:cNvSpPr/>
          <p:nvPr/>
        </p:nvSpPr>
        <p:spPr>
          <a:xfrm>
            <a:off x="9828312" y="4663202"/>
            <a:ext cx="460177" cy="460177"/>
          </a:xfrm>
          <a:prstGeom prst="roundRect">
            <a:avLst>
              <a:gd name="adj" fmla="val 198706"/>
            </a:avLst>
          </a:prstGeom>
          <a:solidFill>
            <a:srgbClr val="224435"/>
          </a:solidFill>
          <a:ln/>
        </p:spPr>
      </p:sp>
      <p:sp>
        <p:nvSpPr>
          <p:cNvPr id="19" name="Text 16"/>
          <p:cNvSpPr/>
          <p:nvPr/>
        </p:nvSpPr>
        <p:spPr>
          <a:xfrm>
            <a:off x="9966305" y="4778216"/>
            <a:ext cx="184071" cy="230029"/>
          </a:xfrm>
          <a:prstGeom prst="rect">
            <a:avLst/>
          </a:prstGeom>
          <a:noFill/>
          <a:ln/>
        </p:spPr>
        <p:txBody>
          <a:bodyPr wrap="none" lIns="0" tIns="0" rIns="0" bIns="0" rtlCol="0" anchor="t"/>
          <a:lstStyle/>
          <a:p>
            <a:pPr marL="0" indent="0" algn="l">
              <a:lnSpc>
                <a:spcPts val="2300"/>
              </a:lnSpc>
              <a:buNone/>
            </a:pPr>
            <a:r>
              <a:rPr lang="en-US" sz="1400" b="1" dirty="0">
                <a:solidFill>
                  <a:srgbClr val="FFFFFF"/>
                </a:solidFill>
                <a:latin typeface="Syne Bold" pitchFamily="34" charset="0"/>
                <a:ea typeface="Syne Bold" pitchFamily="34" charset="-122"/>
                <a:cs typeface="Syne Bold" pitchFamily="34" charset="-120"/>
              </a:rPr>
              <a:t>3</a:t>
            </a:r>
            <a:endParaRPr lang="en-US" sz="1400" dirty="0"/>
          </a:p>
        </p:txBody>
      </p:sp>
      <p:sp>
        <p:nvSpPr>
          <p:cNvPr id="20" name="Text 17"/>
          <p:cNvSpPr/>
          <p:nvPr/>
        </p:nvSpPr>
        <p:spPr>
          <a:xfrm>
            <a:off x="6276142" y="5276612"/>
            <a:ext cx="1917382" cy="239554"/>
          </a:xfrm>
          <a:prstGeom prst="rect">
            <a:avLst/>
          </a:prstGeom>
          <a:noFill/>
          <a:ln/>
        </p:spPr>
        <p:txBody>
          <a:bodyPr wrap="none" lIns="0" tIns="0" rIns="0" bIns="0" rtlCol="0" anchor="t"/>
          <a:lstStyle/>
          <a:p>
            <a:pPr marL="0" indent="0" algn="l">
              <a:lnSpc>
                <a:spcPts val="1850"/>
              </a:lnSpc>
              <a:buNone/>
            </a:pPr>
            <a:r>
              <a:rPr lang="en-US" sz="1500" b="1" dirty="0">
                <a:solidFill>
                  <a:srgbClr val="3B4E4E"/>
                </a:solidFill>
                <a:latin typeface="Syne Bold" pitchFamily="34" charset="0"/>
                <a:ea typeface="Syne Bold" pitchFamily="34" charset="-122"/>
                <a:cs typeface="Syne Bold" pitchFamily="34" charset="-120"/>
              </a:rPr>
              <a:t>Methodology</a:t>
            </a:r>
            <a:endParaRPr lang="en-US" sz="1500" dirty="0"/>
          </a:p>
        </p:txBody>
      </p:sp>
      <p:sp>
        <p:nvSpPr>
          <p:cNvPr id="21" name="Text 18"/>
          <p:cNvSpPr/>
          <p:nvPr/>
        </p:nvSpPr>
        <p:spPr>
          <a:xfrm>
            <a:off x="6276142" y="5608201"/>
            <a:ext cx="7564517" cy="490538"/>
          </a:xfrm>
          <a:prstGeom prst="rect">
            <a:avLst/>
          </a:prstGeom>
          <a:noFill/>
          <a:ln/>
        </p:spPr>
        <p:txBody>
          <a:bodyPr wrap="square" lIns="0" tIns="0" rIns="0" bIns="0" rtlCol="0" anchor="t"/>
          <a:lstStyle/>
          <a:p>
            <a:pPr marL="0" indent="0" algn="l">
              <a:lnSpc>
                <a:spcPts val="1900"/>
              </a:lnSpc>
              <a:buNone/>
            </a:pPr>
            <a:r>
              <a:rPr lang="en-US" sz="1200" dirty="0">
                <a:solidFill>
                  <a:srgbClr val="3B4E4E"/>
                </a:solidFill>
                <a:latin typeface="Overpass Light" pitchFamily="34" charset="0"/>
                <a:ea typeface="Overpass Light" pitchFamily="34" charset="-122"/>
                <a:cs typeface="Overpass Light" pitchFamily="34" charset="-120"/>
              </a:rPr>
              <a:t>Utilized a robust pipeline: preprocessing, Universal Sentence Encoder (USE) for embeddings, and advanced ML models like ExtraTrees, CatBoost, and Logistic Regression.</a:t>
            </a:r>
            <a:endParaRPr lang="en-US" sz="1200" dirty="0"/>
          </a:p>
        </p:txBody>
      </p:sp>
      <p:sp>
        <p:nvSpPr>
          <p:cNvPr id="22" name="Shape 19"/>
          <p:cNvSpPr/>
          <p:nvPr/>
        </p:nvSpPr>
        <p:spPr>
          <a:xfrm>
            <a:off x="6099929" y="6658332"/>
            <a:ext cx="7916942" cy="1136452"/>
          </a:xfrm>
          <a:prstGeom prst="roundRect">
            <a:avLst>
              <a:gd name="adj" fmla="val 9655"/>
            </a:avLst>
          </a:prstGeom>
          <a:solidFill>
            <a:srgbClr val="FFFDE6"/>
          </a:solidFill>
          <a:ln/>
        </p:spPr>
      </p:sp>
      <p:sp>
        <p:nvSpPr>
          <p:cNvPr id="23" name="Shape 20"/>
          <p:cNvSpPr/>
          <p:nvPr/>
        </p:nvSpPr>
        <p:spPr>
          <a:xfrm>
            <a:off x="6099929" y="6635472"/>
            <a:ext cx="7916942" cy="91440"/>
          </a:xfrm>
          <a:prstGeom prst="roundRect">
            <a:avLst>
              <a:gd name="adj" fmla="val 70459"/>
            </a:avLst>
          </a:prstGeom>
          <a:solidFill>
            <a:srgbClr val="224435"/>
          </a:solidFill>
          <a:ln/>
        </p:spPr>
      </p:sp>
      <p:sp>
        <p:nvSpPr>
          <p:cNvPr id="24" name="Shape 21"/>
          <p:cNvSpPr/>
          <p:nvPr/>
        </p:nvSpPr>
        <p:spPr>
          <a:xfrm>
            <a:off x="9828312" y="6428303"/>
            <a:ext cx="460177" cy="460177"/>
          </a:xfrm>
          <a:prstGeom prst="roundRect">
            <a:avLst>
              <a:gd name="adj" fmla="val 198706"/>
            </a:avLst>
          </a:prstGeom>
          <a:solidFill>
            <a:srgbClr val="224435"/>
          </a:solidFill>
          <a:ln/>
        </p:spPr>
      </p:sp>
      <p:sp>
        <p:nvSpPr>
          <p:cNvPr id="25" name="Text 22"/>
          <p:cNvSpPr/>
          <p:nvPr/>
        </p:nvSpPr>
        <p:spPr>
          <a:xfrm>
            <a:off x="9966305" y="6543318"/>
            <a:ext cx="184071" cy="230029"/>
          </a:xfrm>
          <a:prstGeom prst="rect">
            <a:avLst/>
          </a:prstGeom>
          <a:noFill/>
          <a:ln/>
        </p:spPr>
        <p:txBody>
          <a:bodyPr wrap="none" lIns="0" tIns="0" rIns="0" bIns="0" rtlCol="0" anchor="t"/>
          <a:lstStyle/>
          <a:p>
            <a:pPr marL="0" indent="0" algn="l">
              <a:lnSpc>
                <a:spcPts val="2300"/>
              </a:lnSpc>
              <a:buNone/>
            </a:pPr>
            <a:r>
              <a:rPr lang="en-US" sz="1400" b="1" dirty="0">
                <a:solidFill>
                  <a:srgbClr val="FFFFFF"/>
                </a:solidFill>
                <a:latin typeface="Syne Bold" pitchFamily="34" charset="0"/>
                <a:ea typeface="Syne Bold" pitchFamily="34" charset="-122"/>
                <a:cs typeface="Syne Bold" pitchFamily="34" charset="-120"/>
              </a:rPr>
              <a:t>4</a:t>
            </a:r>
            <a:endParaRPr lang="en-US" sz="1400" dirty="0"/>
          </a:p>
        </p:txBody>
      </p:sp>
      <p:sp>
        <p:nvSpPr>
          <p:cNvPr id="26" name="Text 23"/>
          <p:cNvSpPr/>
          <p:nvPr/>
        </p:nvSpPr>
        <p:spPr>
          <a:xfrm>
            <a:off x="6276142" y="7041713"/>
            <a:ext cx="1917382" cy="239554"/>
          </a:xfrm>
          <a:prstGeom prst="rect">
            <a:avLst/>
          </a:prstGeom>
          <a:noFill/>
          <a:ln/>
        </p:spPr>
        <p:txBody>
          <a:bodyPr wrap="none" lIns="0" tIns="0" rIns="0" bIns="0" rtlCol="0" anchor="t"/>
          <a:lstStyle/>
          <a:p>
            <a:pPr marL="0" indent="0" algn="l">
              <a:lnSpc>
                <a:spcPts val="1850"/>
              </a:lnSpc>
              <a:buNone/>
            </a:pPr>
            <a:r>
              <a:rPr lang="en-US" sz="1500" b="1" dirty="0">
                <a:solidFill>
                  <a:srgbClr val="3B4E4E"/>
                </a:solidFill>
                <a:latin typeface="Syne Bold" pitchFamily="34" charset="0"/>
                <a:ea typeface="Syne Bold" pitchFamily="34" charset="-122"/>
                <a:cs typeface="Syne Bold" pitchFamily="34" charset="-120"/>
              </a:rPr>
              <a:t>Performance</a:t>
            </a:r>
            <a:endParaRPr lang="en-US" sz="1500" dirty="0"/>
          </a:p>
        </p:txBody>
      </p:sp>
      <p:sp>
        <p:nvSpPr>
          <p:cNvPr id="27" name="Text 24"/>
          <p:cNvSpPr/>
          <p:nvPr/>
        </p:nvSpPr>
        <p:spPr>
          <a:xfrm>
            <a:off x="6276142" y="7373303"/>
            <a:ext cx="7564517" cy="245269"/>
          </a:xfrm>
          <a:prstGeom prst="rect">
            <a:avLst/>
          </a:prstGeom>
          <a:noFill/>
          <a:ln/>
        </p:spPr>
        <p:txBody>
          <a:bodyPr wrap="none" lIns="0" tIns="0" rIns="0" bIns="0" rtlCol="0" anchor="t"/>
          <a:lstStyle/>
          <a:p>
            <a:pPr marL="0" indent="0" algn="l">
              <a:lnSpc>
                <a:spcPts val="1900"/>
              </a:lnSpc>
              <a:buNone/>
            </a:pPr>
            <a:r>
              <a:rPr lang="en-US" sz="1200" dirty="0">
                <a:solidFill>
                  <a:srgbClr val="3B4E4E"/>
                </a:solidFill>
                <a:latin typeface="Overpass Light" pitchFamily="34" charset="0"/>
                <a:ea typeface="Overpass Light" pitchFamily="34" charset="-122"/>
                <a:cs typeface="Overpass Light" pitchFamily="34" charset="-120"/>
              </a:rPr>
              <a:t>Achieved an impressive accuracy of up to 88.88%, demonstrating the effectiveness of our chosen approach.</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8070" y="662821"/>
            <a:ext cx="11970068" cy="584359"/>
          </a:xfrm>
          <a:prstGeom prst="rect">
            <a:avLst/>
          </a:prstGeom>
          <a:noFill/>
          <a:ln/>
        </p:spPr>
        <p:txBody>
          <a:bodyPr wrap="none" lIns="0" tIns="0" rIns="0" bIns="0" rtlCol="0" anchor="t"/>
          <a:lstStyle/>
          <a:p>
            <a:pPr marL="0" indent="0" algn="l">
              <a:lnSpc>
                <a:spcPts val="4600"/>
              </a:lnSpc>
              <a:buNone/>
            </a:pPr>
            <a:r>
              <a:rPr lang="en-US" sz="3650" b="1" dirty="0">
                <a:solidFill>
                  <a:srgbClr val="233939"/>
                </a:solidFill>
                <a:latin typeface="Syne Bold" pitchFamily="34" charset="0"/>
                <a:ea typeface="Syne Bold" pitchFamily="34" charset="-122"/>
                <a:cs typeface="Syne Bold" pitchFamily="34" charset="-120"/>
              </a:rPr>
              <a:t>Dataset and Preprocessing for Robust Analysis</a:t>
            </a:r>
            <a:endParaRPr lang="en-US" sz="3650" dirty="0"/>
          </a:p>
        </p:txBody>
      </p:sp>
      <p:sp>
        <p:nvSpPr>
          <p:cNvPr id="3" name="Text 1"/>
          <p:cNvSpPr/>
          <p:nvPr/>
        </p:nvSpPr>
        <p:spPr>
          <a:xfrm>
            <a:off x="748070" y="1695926"/>
            <a:ext cx="7697986" cy="920472"/>
          </a:xfrm>
          <a:prstGeom prst="rect">
            <a:avLst/>
          </a:prstGeom>
          <a:noFill/>
          <a:ln/>
        </p:spPr>
        <p:txBody>
          <a:bodyPr wrap="square" lIns="0" tIns="0" rIns="0" bIns="0" rtlCol="0" anchor="t"/>
          <a:lstStyle/>
          <a:p>
            <a:pPr marL="0" indent="0" algn="l">
              <a:lnSpc>
                <a:spcPts val="2350"/>
              </a:lnSpc>
              <a:buNone/>
            </a:pPr>
            <a:r>
              <a:rPr lang="en-US" sz="1450" dirty="0">
                <a:solidFill>
                  <a:srgbClr val="3B4E4E"/>
                </a:solidFill>
                <a:latin typeface="Overpass Light" pitchFamily="34" charset="0"/>
                <a:ea typeface="Overpass Light" pitchFamily="34" charset="-122"/>
                <a:cs typeface="Overpass Light" pitchFamily="34" charset="-120"/>
              </a:rPr>
              <a:t>Our analysis was built upon the </a:t>
            </a:r>
            <a:r>
              <a:rPr lang="en-US" sz="1450" dirty="0">
                <a:solidFill>
                  <a:srgbClr val="3B4E4E"/>
                </a:solidFill>
                <a:highlight>
                  <a:srgbClr val="F2F0D9"/>
                </a:highlight>
                <a:latin typeface="Consolas" pitchFamily="34" charset="0"/>
                <a:ea typeface="Consolas" pitchFamily="34" charset="-122"/>
                <a:cs typeface="Consolas" pitchFamily="34" charset="-120"/>
              </a:rPr>
              <a:t>complete_data.csv</a:t>
            </a:r>
            <a:r>
              <a:rPr lang="en-US" sz="1450" dirty="0">
                <a:solidFill>
                  <a:srgbClr val="3B4E4E"/>
                </a:solidFill>
                <a:latin typeface="Overpass Light" pitchFamily="34" charset="0"/>
                <a:ea typeface="Overpass Light" pitchFamily="34" charset="-122"/>
                <a:cs typeface="Overpass Light" pitchFamily="34" charset="-120"/>
              </a:rPr>
              <a:t> dataset, specifically curated for Coca-Cola comment data. This dataset provided the essential raw material for training and evaluating our sentiment models.</a:t>
            </a:r>
            <a:endParaRPr lang="en-US" sz="1450" dirty="0"/>
          </a:p>
        </p:txBody>
      </p:sp>
      <p:sp>
        <p:nvSpPr>
          <p:cNvPr id="4" name="Text 2"/>
          <p:cNvSpPr/>
          <p:nvPr/>
        </p:nvSpPr>
        <p:spPr>
          <a:xfrm>
            <a:off x="748070" y="2803327"/>
            <a:ext cx="2987278" cy="292298"/>
          </a:xfrm>
          <a:prstGeom prst="rect">
            <a:avLst/>
          </a:prstGeom>
          <a:noFill/>
          <a:ln/>
        </p:spPr>
        <p:txBody>
          <a:bodyPr wrap="none" lIns="0" tIns="0" rIns="0" bIns="0" rtlCol="0" anchor="t"/>
          <a:lstStyle/>
          <a:p>
            <a:pPr marL="0" indent="0" algn="l">
              <a:lnSpc>
                <a:spcPts val="2300"/>
              </a:lnSpc>
              <a:buNone/>
            </a:pPr>
            <a:r>
              <a:rPr lang="en-US" sz="1800" b="1" dirty="0">
                <a:solidFill>
                  <a:srgbClr val="233939"/>
                </a:solidFill>
                <a:latin typeface="Syne Bold" pitchFamily="34" charset="0"/>
                <a:ea typeface="Syne Bold" pitchFamily="34" charset="-122"/>
                <a:cs typeface="Syne Bold" pitchFamily="34" charset="-120"/>
              </a:rPr>
              <a:t>Key Data Components:</a:t>
            </a:r>
            <a:endParaRPr lang="en-US" sz="1800" dirty="0"/>
          </a:p>
        </p:txBody>
      </p:sp>
      <p:sp>
        <p:nvSpPr>
          <p:cNvPr id="5" name="Text 3"/>
          <p:cNvSpPr/>
          <p:nvPr/>
        </p:nvSpPr>
        <p:spPr>
          <a:xfrm>
            <a:off x="748070" y="3282553"/>
            <a:ext cx="7697986"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B4E4E"/>
                </a:solidFill>
                <a:latin typeface="Overpass Light" pitchFamily="34" charset="0"/>
                <a:ea typeface="Overpass Light" pitchFamily="34" charset="-122"/>
                <a:cs typeface="Overpass Light" pitchFamily="34" charset="-120"/>
              </a:rPr>
              <a:t>Text Column:</a:t>
            </a:r>
            <a:r>
              <a:rPr lang="en-US" sz="1450" dirty="0">
                <a:solidFill>
                  <a:srgbClr val="3B4E4E"/>
                </a:solidFill>
                <a:latin typeface="Overpass Light" pitchFamily="34" charset="0"/>
                <a:ea typeface="Overpass Light" pitchFamily="34" charset="-122"/>
                <a:cs typeface="Overpass Light" pitchFamily="34" charset="-120"/>
              </a:rPr>
              <a:t> Contains the raw user comments, the primary input for sentiment classification.</a:t>
            </a:r>
            <a:endParaRPr lang="en-US" sz="1450" dirty="0"/>
          </a:p>
        </p:txBody>
      </p:sp>
      <p:sp>
        <p:nvSpPr>
          <p:cNvPr id="6" name="Text 4"/>
          <p:cNvSpPr/>
          <p:nvPr/>
        </p:nvSpPr>
        <p:spPr>
          <a:xfrm>
            <a:off x="748070" y="3946327"/>
            <a:ext cx="7697986"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B4E4E"/>
                </a:solidFill>
                <a:latin typeface="Overpass Light" pitchFamily="34" charset="0"/>
                <a:ea typeface="Overpass Light" pitchFamily="34" charset="-122"/>
                <a:cs typeface="Overpass Light" pitchFamily="34" charset="-120"/>
              </a:rPr>
              <a:t>Label Column:</a:t>
            </a:r>
            <a:r>
              <a:rPr lang="en-US" sz="1450" dirty="0">
                <a:solidFill>
                  <a:srgbClr val="3B4E4E"/>
                </a:solidFill>
                <a:latin typeface="Overpass Light" pitchFamily="34" charset="0"/>
                <a:ea typeface="Overpass Light" pitchFamily="34" charset="-122"/>
                <a:cs typeface="Overpass Light" pitchFamily="34" charset="-120"/>
              </a:rPr>
              <a:t> Encodes the sentiment as 'positive', 'neutral', or 'negative', serving as the ground truth for model training.</a:t>
            </a:r>
            <a:endParaRPr lang="en-US" sz="1450" dirty="0"/>
          </a:p>
        </p:txBody>
      </p:sp>
      <p:sp>
        <p:nvSpPr>
          <p:cNvPr id="7" name="Text 5"/>
          <p:cNvSpPr/>
          <p:nvPr/>
        </p:nvSpPr>
        <p:spPr>
          <a:xfrm>
            <a:off x="748070" y="4731663"/>
            <a:ext cx="3857863" cy="292298"/>
          </a:xfrm>
          <a:prstGeom prst="rect">
            <a:avLst/>
          </a:prstGeom>
          <a:noFill/>
          <a:ln/>
        </p:spPr>
        <p:txBody>
          <a:bodyPr wrap="none" lIns="0" tIns="0" rIns="0" bIns="0" rtlCol="0" anchor="t"/>
          <a:lstStyle/>
          <a:p>
            <a:pPr marL="0" indent="0" algn="l">
              <a:lnSpc>
                <a:spcPts val="2300"/>
              </a:lnSpc>
              <a:buNone/>
            </a:pPr>
            <a:r>
              <a:rPr lang="en-US" sz="1800" b="1" dirty="0">
                <a:solidFill>
                  <a:srgbClr val="233939"/>
                </a:solidFill>
                <a:latin typeface="Syne Bold" pitchFamily="34" charset="0"/>
                <a:ea typeface="Syne Bold" pitchFamily="34" charset="-122"/>
                <a:cs typeface="Syne Bold" pitchFamily="34" charset="-120"/>
              </a:rPr>
              <a:t>Rigorous Preprocessing Steps:</a:t>
            </a:r>
            <a:endParaRPr lang="en-US" sz="1800" dirty="0"/>
          </a:p>
        </p:txBody>
      </p:sp>
      <p:sp>
        <p:nvSpPr>
          <p:cNvPr id="8" name="Text 6"/>
          <p:cNvSpPr/>
          <p:nvPr/>
        </p:nvSpPr>
        <p:spPr>
          <a:xfrm>
            <a:off x="748070" y="5210889"/>
            <a:ext cx="7697986" cy="299204"/>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3B4E4E"/>
                </a:solidFill>
                <a:latin typeface="Overpass Light" pitchFamily="34" charset="0"/>
                <a:ea typeface="Overpass Light" pitchFamily="34" charset="-122"/>
                <a:cs typeface="Overpass Light" pitchFamily="34" charset="-120"/>
              </a:rPr>
              <a:t>Lowercasing:</a:t>
            </a:r>
            <a:r>
              <a:rPr lang="en-US" sz="1450" dirty="0">
                <a:solidFill>
                  <a:srgbClr val="3B4E4E"/>
                </a:solidFill>
                <a:latin typeface="Overpass Light" pitchFamily="34" charset="0"/>
                <a:ea typeface="Overpass Light" pitchFamily="34" charset="-122"/>
                <a:cs typeface="Overpass Light" pitchFamily="34" charset="-120"/>
              </a:rPr>
              <a:t> Standardized text to reduce vocabulary size and treat words uniformly.</a:t>
            </a:r>
            <a:endParaRPr lang="en-US" sz="1450" dirty="0"/>
          </a:p>
        </p:txBody>
      </p:sp>
      <p:sp>
        <p:nvSpPr>
          <p:cNvPr id="9" name="Text 7"/>
          <p:cNvSpPr/>
          <p:nvPr/>
        </p:nvSpPr>
        <p:spPr>
          <a:xfrm>
            <a:off x="748070" y="5575459"/>
            <a:ext cx="7697986"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B4E4E"/>
                </a:solidFill>
                <a:latin typeface="Overpass Light" pitchFamily="34" charset="0"/>
                <a:ea typeface="Overpass Light" pitchFamily="34" charset="-122"/>
                <a:cs typeface="Overpass Light" pitchFamily="34" charset="-120"/>
              </a:rPr>
              <a:t>Removal of URLs, Mentions, Special Symbols:</a:t>
            </a:r>
            <a:r>
              <a:rPr lang="en-US" sz="1450" dirty="0">
                <a:solidFill>
                  <a:srgbClr val="3B4E4E"/>
                </a:solidFill>
                <a:latin typeface="Overpass Light" pitchFamily="34" charset="0"/>
                <a:ea typeface="Overpass Light" pitchFamily="34" charset="-122"/>
                <a:cs typeface="Overpass Light" pitchFamily="34" charset="-120"/>
              </a:rPr>
              <a:t> Eliminated irrelevant noise that does not contribute to sentiment.</a:t>
            </a:r>
            <a:endParaRPr lang="en-US" sz="1450" dirty="0"/>
          </a:p>
        </p:txBody>
      </p:sp>
      <p:sp>
        <p:nvSpPr>
          <p:cNvPr id="10" name="Text 8"/>
          <p:cNvSpPr/>
          <p:nvPr/>
        </p:nvSpPr>
        <p:spPr>
          <a:xfrm>
            <a:off x="748070" y="6239232"/>
            <a:ext cx="7697986"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B4E4E"/>
                </a:solidFill>
                <a:latin typeface="Overpass Light" pitchFamily="34" charset="0"/>
                <a:ea typeface="Overpass Light" pitchFamily="34" charset="-122"/>
                <a:cs typeface="Overpass Light" pitchFamily="34" charset="-120"/>
              </a:rPr>
              <a:t>Whitespace and Noise Cleaning:</a:t>
            </a:r>
            <a:r>
              <a:rPr lang="en-US" sz="1450" dirty="0">
                <a:solidFill>
                  <a:srgbClr val="3B4E4E"/>
                </a:solidFill>
                <a:latin typeface="Overpass Light" pitchFamily="34" charset="0"/>
                <a:ea typeface="Overpass Light" pitchFamily="34" charset="-122"/>
                <a:cs typeface="Overpass Light" pitchFamily="34" charset="-120"/>
              </a:rPr>
              <a:t> Further refined text to ensure data quality and consistency.</a:t>
            </a:r>
            <a:endParaRPr lang="en-US" sz="1450" dirty="0"/>
          </a:p>
        </p:txBody>
      </p:sp>
      <p:sp>
        <p:nvSpPr>
          <p:cNvPr id="11" name="Text 9"/>
          <p:cNvSpPr/>
          <p:nvPr/>
        </p:nvSpPr>
        <p:spPr>
          <a:xfrm>
            <a:off x="748070" y="6903006"/>
            <a:ext cx="7697986"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3B4E4E"/>
                </a:solidFill>
                <a:latin typeface="Overpass Light" pitchFamily="34" charset="0"/>
                <a:ea typeface="Overpass Light" pitchFamily="34" charset="-122"/>
                <a:cs typeface="Overpass Light" pitchFamily="34" charset="-120"/>
              </a:rPr>
              <a:t>Label Encoding:</a:t>
            </a:r>
            <a:r>
              <a:rPr lang="en-US" sz="1450" dirty="0">
                <a:solidFill>
                  <a:srgbClr val="3B4E4E"/>
                </a:solidFill>
                <a:latin typeface="Overpass Light" pitchFamily="34" charset="0"/>
                <a:ea typeface="Overpass Light" pitchFamily="34" charset="-122"/>
                <a:cs typeface="Overpass Light" pitchFamily="34" charset="-120"/>
              </a:rPr>
              <a:t> Converted categorical labels into numerical format (0, 1, 2) for compatibility with machine learning algorithms.</a:t>
            </a:r>
            <a:endParaRPr lang="en-US" sz="1450" dirty="0"/>
          </a:p>
        </p:txBody>
      </p:sp>
      <p:pic>
        <p:nvPicPr>
          <p:cNvPr id="12" name="Image 0" descr="preencoded.png"/>
          <p:cNvPicPr>
            <a:picLocks noChangeAspect="1"/>
          </p:cNvPicPr>
          <p:nvPr/>
        </p:nvPicPr>
        <p:blipFill>
          <a:blip r:embed="rId3"/>
          <a:stretch>
            <a:fillRect/>
          </a:stretch>
        </p:blipFill>
        <p:spPr>
          <a:xfrm>
            <a:off x="8909923" y="1738074"/>
            <a:ext cx="4979908" cy="497990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9852" y="494943"/>
            <a:ext cx="13190696" cy="1124664"/>
          </a:xfrm>
          <a:prstGeom prst="rect">
            <a:avLst/>
          </a:prstGeom>
          <a:noFill/>
          <a:ln/>
        </p:spPr>
        <p:txBody>
          <a:bodyPr wrap="square" lIns="0" tIns="0" rIns="0" bIns="0" rtlCol="0" anchor="t"/>
          <a:lstStyle/>
          <a:p>
            <a:pPr marL="0" indent="0" algn="l">
              <a:lnSpc>
                <a:spcPts val="4400"/>
              </a:lnSpc>
              <a:buNone/>
            </a:pPr>
            <a:r>
              <a:rPr lang="en-US" sz="3500" b="1" dirty="0">
                <a:solidFill>
                  <a:srgbClr val="233939"/>
                </a:solidFill>
                <a:latin typeface="Syne Bold" pitchFamily="34" charset="0"/>
                <a:ea typeface="Syne Bold" pitchFamily="34" charset="-122"/>
                <a:cs typeface="Syne Bold" pitchFamily="34" charset="-120"/>
              </a:rPr>
              <a:t>The Power of Semantic Embeddings with Universal Sentence Encoder (USE)</a:t>
            </a:r>
            <a:endParaRPr lang="en-US" sz="3500" dirty="0"/>
          </a:p>
        </p:txBody>
      </p:sp>
      <p:sp>
        <p:nvSpPr>
          <p:cNvPr id="3" name="Text 1"/>
          <p:cNvSpPr/>
          <p:nvPr/>
        </p:nvSpPr>
        <p:spPr>
          <a:xfrm>
            <a:off x="719852" y="1979533"/>
            <a:ext cx="13190696" cy="576024"/>
          </a:xfrm>
          <a:prstGeom prst="rect">
            <a:avLst/>
          </a:prstGeom>
          <a:noFill/>
          <a:ln/>
        </p:spPr>
        <p:txBody>
          <a:bodyPr wrap="square" lIns="0" tIns="0" rIns="0" bIns="0" rtlCol="0" anchor="t"/>
          <a:lstStyle/>
          <a:p>
            <a:pPr marL="0" indent="0" algn="l">
              <a:lnSpc>
                <a:spcPts val="2250"/>
              </a:lnSpc>
              <a:buNone/>
            </a:pPr>
            <a:r>
              <a:rPr lang="en-US" sz="1400" dirty="0">
                <a:solidFill>
                  <a:srgbClr val="3B4E4E"/>
                </a:solidFill>
                <a:latin typeface="Overpass Light" pitchFamily="34" charset="0"/>
                <a:ea typeface="Overpass Light" pitchFamily="34" charset="-122"/>
                <a:cs typeface="Overpass Light" pitchFamily="34" charset="-120"/>
              </a:rPr>
              <a:t>Instead of traditional bag-of-words or TF-IDF approaches, we harnessed the power of Universal Sentence Encoder (USE) to transform raw text into rich, semantic embeddings. This advanced technique is crucial for capturing the nuanced meaning of social media comments.</a:t>
            </a:r>
            <a:endParaRPr lang="en-US" sz="1400" dirty="0"/>
          </a:p>
        </p:txBody>
      </p:sp>
      <p:sp>
        <p:nvSpPr>
          <p:cNvPr id="4" name="Text 2"/>
          <p:cNvSpPr/>
          <p:nvPr/>
        </p:nvSpPr>
        <p:spPr>
          <a:xfrm>
            <a:off x="1461016" y="3217902"/>
            <a:ext cx="3275886" cy="281226"/>
          </a:xfrm>
          <a:prstGeom prst="rect">
            <a:avLst/>
          </a:prstGeom>
          <a:noFill/>
          <a:ln/>
        </p:spPr>
        <p:txBody>
          <a:bodyPr wrap="none" lIns="0" tIns="0" rIns="0" bIns="0" rtlCol="0" anchor="t"/>
          <a:lstStyle/>
          <a:p>
            <a:pPr marL="0" indent="0" algn="r">
              <a:lnSpc>
                <a:spcPts val="2200"/>
              </a:lnSpc>
              <a:buNone/>
            </a:pPr>
            <a:r>
              <a:rPr lang="en-US" sz="1750" b="1" dirty="0">
                <a:solidFill>
                  <a:srgbClr val="3B4E4E"/>
                </a:solidFill>
                <a:latin typeface="Syne Bold" pitchFamily="34" charset="0"/>
                <a:ea typeface="Syne Bold" pitchFamily="34" charset="-122"/>
                <a:cs typeface="Syne Bold" pitchFamily="34" charset="-120"/>
              </a:rPr>
              <a:t>Contextual Understanding</a:t>
            </a:r>
            <a:endParaRPr lang="en-US" sz="1750" dirty="0"/>
          </a:p>
        </p:txBody>
      </p:sp>
      <p:sp>
        <p:nvSpPr>
          <p:cNvPr id="5" name="Text 3"/>
          <p:cNvSpPr/>
          <p:nvPr/>
        </p:nvSpPr>
        <p:spPr>
          <a:xfrm>
            <a:off x="719852" y="3607118"/>
            <a:ext cx="4017050" cy="864037"/>
          </a:xfrm>
          <a:prstGeom prst="rect">
            <a:avLst/>
          </a:prstGeom>
          <a:noFill/>
          <a:ln/>
        </p:spPr>
        <p:txBody>
          <a:bodyPr wrap="square" lIns="0" tIns="0" rIns="0" bIns="0" rtlCol="0" anchor="t"/>
          <a:lstStyle/>
          <a:p>
            <a:pPr marL="0" indent="0" algn="r">
              <a:lnSpc>
                <a:spcPts val="2250"/>
              </a:lnSpc>
              <a:buNone/>
            </a:pPr>
            <a:r>
              <a:rPr lang="en-US" sz="1400" dirty="0">
                <a:solidFill>
                  <a:srgbClr val="3B4E4E"/>
                </a:solidFill>
                <a:latin typeface="Overpass Light" pitchFamily="34" charset="0"/>
                <a:ea typeface="Overpass Light" pitchFamily="34" charset="-122"/>
                <a:cs typeface="Overpass Light" pitchFamily="34" charset="-120"/>
              </a:rPr>
              <a:t>USE generates 512-dimensional vectors that capture the deeper context and meaning of entire sentences, not just individual words.</a:t>
            </a:r>
            <a:endParaRPr lang="en-US" sz="1400" dirty="0"/>
          </a:p>
        </p:txBody>
      </p:sp>
      <p:pic>
        <p:nvPicPr>
          <p:cNvPr id="6" name="Image 0" descr="preencoded.png"/>
          <p:cNvPicPr>
            <a:picLocks noChangeAspect="1"/>
          </p:cNvPicPr>
          <p:nvPr/>
        </p:nvPicPr>
        <p:blipFill>
          <a:blip r:embed="rId3"/>
          <a:stretch>
            <a:fillRect/>
          </a:stretch>
        </p:blipFill>
        <p:spPr>
          <a:xfrm>
            <a:off x="5006816" y="2757964"/>
            <a:ext cx="4616648" cy="4616648"/>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56055" y="3771245"/>
            <a:ext cx="269200" cy="269200"/>
          </a:xfrm>
          <a:prstGeom prst="rect">
            <a:avLst/>
          </a:prstGeom>
        </p:spPr>
      </p:pic>
      <p:sp>
        <p:nvSpPr>
          <p:cNvPr id="8" name="Text 4"/>
          <p:cNvSpPr/>
          <p:nvPr/>
        </p:nvSpPr>
        <p:spPr>
          <a:xfrm>
            <a:off x="9893379" y="2810708"/>
            <a:ext cx="3215640" cy="281226"/>
          </a:xfrm>
          <a:prstGeom prst="rect">
            <a:avLst/>
          </a:prstGeom>
          <a:noFill/>
          <a:ln/>
        </p:spPr>
        <p:txBody>
          <a:bodyPr wrap="none" lIns="0" tIns="0" rIns="0" bIns="0" rtlCol="0" anchor="t"/>
          <a:lstStyle/>
          <a:p>
            <a:pPr marL="0" indent="0" algn="l">
              <a:lnSpc>
                <a:spcPts val="2200"/>
              </a:lnSpc>
              <a:buNone/>
            </a:pPr>
            <a:r>
              <a:rPr lang="en-US" sz="1750" b="1" dirty="0">
                <a:solidFill>
                  <a:srgbClr val="3B4E4E"/>
                </a:solidFill>
                <a:latin typeface="Syne Bold" pitchFamily="34" charset="0"/>
                <a:ea typeface="Syne Bold" pitchFamily="34" charset="-122"/>
                <a:cs typeface="Syne Bold" pitchFamily="34" charset="-120"/>
              </a:rPr>
              <a:t>Sentiment Tone Detection</a:t>
            </a:r>
            <a:endParaRPr lang="en-US" sz="1750" dirty="0"/>
          </a:p>
        </p:txBody>
      </p:sp>
      <p:sp>
        <p:nvSpPr>
          <p:cNvPr id="9" name="Text 5"/>
          <p:cNvSpPr/>
          <p:nvPr/>
        </p:nvSpPr>
        <p:spPr>
          <a:xfrm>
            <a:off x="9893379" y="3199924"/>
            <a:ext cx="4017169" cy="864037"/>
          </a:xfrm>
          <a:prstGeom prst="rect">
            <a:avLst/>
          </a:prstGeom>
          <a:noFill/>
          <a:ln/>
        </p:spPr>
        <p:txBody>
          <a:bodyPr wrap="square" lIns="0" tIns="0" rIns="0" bIns="0" rtlCol="0" anchor="t"/>
          <a:lstStyle/>
          <a:p>
            <a:pPr marL="0" indent="0" algn="l">
              <a:lnSpc>
                <a:spcPts val="2250"/>
              </a:lnSpc>
              <a:buNone/>
            </a:pPr>
            <a:r>
              <a:rPr lang="en-US" sz="1400" dirty="0">
                <a:solidFill>
                  <a:srgbClr val="3B4E4E"/>
                </a:solidFill>
                <a:latin typeface="Overpass Light" pitchFamily="34" charset="0"/>
                <a:ea typeface="Overpass Light" pitchFamily="34" charset="-122"/>
                <a:cs typeface="Overpass Light" pitchFamily="34" charset="-120"/>
              </a:rPr>
              <a:t>It inherently understands the emotional and subjective tone within comments, critical for accurate sentiment classification.</a:t>
            </a:r>
            <a:endParaRPr lang="en-US" sz="1400" dirty="0"/>
          </a:p>
        </p:txBody>
      </p:sp>
      <p:pic>
        <p:nvPicPr>
          <p:cNvPr id="10" name="Image 2" descr="preencoded.png"/>
          <p:cNvPicPr>
            <a:picLocks noChangeAspect="1"/>
          </p:cNvPicPr>
          <p:nvPr/>
        </p:nvPicPr>
        <p:blipFill>
          <a:blip r:embed="rId6"/>
          <a:stretch>
            <a:fillRect/>
          </a:stretch>
        </p:blipFill>
        <p:spPr>
          <a:xfrm>
            <a:off x="5006816" y="2757964"/>
            <a:ext cx="4616648" cy="4616648"/>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6528" y="3503593"/>
            <a:ext cx="269200" cy="269200"/>
          </a:xfrm>
          <a:prstGeom prst="rect">
            <a:avLst/>
          </a:prstGeom>
        </p:spPr>
      </p:pic>
      <p:sp>
        <p:nvSpPr>
          <p:cNvPr id="12" name="Text 6"/>
          <p:cNvSpPr/>
          <p:nvPr/>
        </p:nvSpPr>
        <p:spPr>
          <a:xfrm>
            <a:off x="9983391" y="4439603"/>
            <a:ext cx="2594372" cy="281226"/>
          </a:xfrm>
          <a:prstGeom prst="rect">
            <a:avLst/>
          </a:prstGeom>
          <a:noFill/>
          <a:ln/>
        </p:spPr>
        <p:txBody>
          <a:bodyPr wrap="none" lIns="0" tIns="0" rIns="0" bIns="0" rtlCol="0" anchor="t"/>
          <a:lstStyle/>
          <a:p>
            <a:pPr marL="0" indent="0" algn="l">
              <a:lnSpc>
                <a:spcPts val="2200"/>
              </a:lnSpc>
              <a:buNone/>
            </a:pPr>
            <a:r>
              <a:rPr lang="en-US" sz="1750" b="1" dirty="0">
                <a:solidFill>
                  <a:srgbClr val="3B4E4E"/>
                </a:solidFill>
                <a:latin typeface="Syne Bold" pitchFamily="34" charset="0"/>
                <a:ea typeface="Syne Bold" pitchFamily="34" charset="-122"/>
                <a:cs typeface="Syne Bold" pitchFamily="34" charset="-120"/>
              </a:rPr>
              <a:t>Zero-Shot Capability</a:t>
            </a:r>
            <a:endParaRPr lang="en-US" sz="1750" dirty="0"/>
          </a:p>
        </p:txBody>
      </p:sp>
      <p:sp>
        <p:nvSpPr>
          <p:cNvPr id="13" name="Text 7"/>
          <p:cNvSpPr/>
          <p:nvPr/>
        </p:nvSpPr>
        <p:spPr>
          <a:xfrm>
            <a:off x="9983391" y="4828818"/>
            <a:ext cx="3927158" cy="864037"/>
          </a:xfrm>
          <a:prstGeom prst="rect">
            <a:avLst/>
          </a:prstGeom>
          <a:noFill/>
          <a:ln/>
        </p:spPr>
        <p:txBody>
          <a:bodyPr wrap="square" lIns="0" tIns="0" rIns="0" bIns="0" rtlCol="0" anchor="t"/>
          <a:lstStyle/>
          <a:p>
            <a:pPr marL="0" indent="0" algn="l">
              <a:lnSpc>
                <a:spcPts val="2250"/>
              </a:lnSpc>
              <a:buNone/>
            </a:pPr>
            <a:r>
              <a:rPr lang="en-US" sz="1400" dirty="0">
                <a:solidFill>
                  <a:srgbClr val="3B4E4E"/>
                </a:solidFill>
                <a:latin typeface="Overpass Light" pitchFamily="34" charset="0"/>
                <a:ea typeface="Overpass Light" pitchFamily="34" charset="-122"/>
                <a:cs typeface="Overpass Light" pitchFamily="34" charset="-120"/>
              </a:rPr>
              <a:t>No additional training is required, making it efficient and ready for immediate application to our dataset.</a:t>
            </a:r>
            <a:endParaRPr lang="en-US" sz="1400" dirty="0"/>
          </a:p>
        </p:txBody>
      </p:sp>
      <p:pic>
        <p:nvPicPr>
          <p:cNvPr id="14" name="Image 4" descr="preencoded.png"/>
          <p:cNvPicPr>
            <a:picLocks noChangeAspect="1"/>
          </p:cNvPicPr>
          <p:nvPr/>
        </p:nvPicPr>
        <p:blipFill>
          <a:blip r:embed="rId9"/>
          <a:stretch>
            <a:fillRect/>
          </a:stretch>
        </p:blipFill>
        <p:spPr>
          <a:xfrm>
            <a:off x="5006816" y="2757964"/>
            <a:ext cx="4616648" cy="4616648"/>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72227" y="5209401"/>
            <a:ext cx="269200" cy="269200"/>
          </a:xfrm>
          <a:prstGeom prst="rect">
            <a:avLst/>
          </a:prstGeom>
        </p:spPr>
      </p:pic>
      <p:sp>
        <p:nvSpPr>
          <p:cNvPr id="16" name="Text 8"/>
          <p:cNvSpPr/>
          <p:nvPr/>
        </p:nvSpPr>
        <p:spPr>
          <a:xfrm>
            <a:off x="9893379" y="6068497"/>
            <a:ext cx="2640687" cy="281226"/>
          </a:xfrm>
          <a:prstGeom prst="rect">
            <a:avLst/>
          </a:prstGeom>
          <a:noFill/>
          <a:ln/>
        </p:spPr>
        <p:txBody>
          <a:bodyPr wrap="none" lIns="0" tIns="0" rIns="0" bIns="0" rtlCol="0" anchor="t"/>
          <a:lstStyle/>
          <a:p>
            <a:pPr marL="0" indent="0" algn="l">
              <a:lnSpc>
                <a:spcPts val="2200"/>
              </a:lnSpc>
              <a:buNone/>
            </a:pPr>
            <a:r>
              <a:rPr lang="en-US" sz="1750" b="1" dirty="0">
                <a:solidFill>
                  <a:srgbClr val="3B4E4E"/>
                </a:solidFill>
                <a:latin typeface="Syne Bold" pitchFamily="34" charset="0"/>
                <a:ea typeface="Syne Bold" pitchFamily="34" charset="-122"/>
                <a:cs typeface="Syne Bold" pitchFamily="34" charset="-120"/>
              </a:rPr>
              <a:t>Efficiency and Speed</a:t>
            </a:r>
            <a:endParaRPr lang="en-US" sz="1750" dirty="0"/>
          </a:p>
        </p:txBody>
      </p:sp>
      <p:sp>
        <p:nvSpPr>
          <p:cNvPr id="17" name="Text 9"/>
          <p:cNvSpPr/>
          <p:nvPr/>
        </p:nvSpPr>
        <p:spPr>
          <a:xfrm>
            <a:off x="9893379" y="6457712"/>
            <a:ext cx="4017169" cy="864037"/>
          </a:xfrm>
          <a:prstGeom prst="rect">
            <a:avLst/>
          </a:prstGeom>
          <a:noFill/>
          <a:ln/>
        </p:spPr>
        <p:txBody>
          <a:bodyPr wrap="square" lIns="0" tIns="0" rIns="0" bIns="0" rtlCol="0" anchor="t"/>
          <a:lstStyle/>
          <a:p>
            <a:pPr marL="0" indent="0" algn="l">
              <a:lnSpc>
                <a:spcPts val="2250"/>
              </a:lnSpc>
              <a:buNone/>
            </a:pPr>
            <a:r>
              <a:rPr lang="en-US" sz="1400" dirty="0">
                <a:solidFill>
                  <a:srgbClr val="3B4E4E"/>
                </a:solidFill>
                <a:latin typeface="Overpass Light" pitchFamily="34" charset="0"/>
                <a:ea typeface="Overpass Light" pitchFamily="34" charset="-122"/>
                <a:cs typeface="Overpass Light" pitchFamily="34" charset="-120"/>
              </a:rPr>
              <a:t>The model is lightweight, ensuring fast processing, which is essential for handling large volumes of social media data.</a:t>
            </a:r>
            <a:endParaRPr lang="en-US" sz="1400" dirty="0"/>
          </a:p>
        </p:txBody>
      </p:sp>
      <p:pic>
        <p:nvPicPr>
          <p:cNvPr id="18" name="Image 6" descr="preencoded.png"/>
          <p:cNvPicPr>
            <a:picLocks noChangeAspect="1"/>
          </p:cNvPicPr>
          <p:nvPr/>
        </p:nvPicPr>
        <p:blipFill>
          <a:blip r:embed="rId12"/>
          <a:stretch>
            <a:fillRect/>
          </a:stretch>
        </p:blipFill>
        <p:spPr>
          <a:xfrm>
            <a:off x="5006816" y="2757964"/>
            <a:ext cx="4616648" cy="4616648"/>
          </a:xfrm>
          <a:prstGeom prst="rect">
            <a:avLst/>
          </a:prstGeom>
        </p:spPr>
      </p:pic>
      <p:pic>
        <p:nvPicPr>
          <p:cNvPr id="19"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08128" y="6531352"/>
            <a:ext cx="269200" cy="269200"/>
          </a:xfrm>
          <a:prstGeom prst="rect">
            <a:avLst/>
          </a:prstGeom>
        </p:spPr>
      </p:pic>
      <p:sp>
        <p:nvSpPr>
          <p:cNvPr id="20" name="Text 10"/>
          <p:cNvSpPr/>
          <p:nvPr/>
        </p:nvSpPr>
        <p:spPr>
          <a:xfrm>
            <a:off x="1737717" y="5661184"/>
            <a:ext cx="2999184" cy="281226"/>
          </a:xfrm>
          <a:prstGeom prst="rect">
            <a:avLst/>
          </a:prstGeom>
          <a:noFill/>
          <a:ln/>
        </p:spPr>
        <p:txBody>
          <a:bodyPr wrap="none" lIns="0" tIns="0" rIns="0" bIns="0" rtlCol="0" anchor="t"/>
          <a:lstStyle/>
          <a:p>
            <a:pPr marL="0" indent="0" algn="r">
              <a:lnSpc>
                <a:spcPts val="2200"/>
              </a:lnSpc>
              <a:buNone/>
            </a:pPr>
            <a:r>
              <a:rPr lang="en-US" sz="1750" b="1" dirty="0">
                <a:solidFill>
                  <a:srgbClr val="3B4E4E"/>
                </a:solidFill>
                <a:latin typeface="Syne Bold" pitchFamily="34" charset="0"/>
                <a:ea typeface="Syne Bold" pitchFamily="34" charset="-122"/>
                <a:cs typeface="Syne Bold" pitchFamily="34" charset="-120"/>
              </a:rPr>
              <a:t>Optimized for Short Text</a:t>
            </a:r>
            <a:endParaRPr lang="en-US" sz="1750" dirty="0"/>
          </a:p>
        </p:txBody>
      </p:sp>
      <p:sp>
        <p:nvSpPr>
          <p:cNvPr id="21" name="Text 11"/>
          <p:cNvSpPr/>
          <p:nvPr/>
        </p:nvSpPr>
        <p:spPr>
          <a:xfrm>
            <a:off x="719852" y="6050399"/>
            <a:ext cx="4017050" cy="864037"/>
          </a:xfrm>
          <a:prstGeom prst="rect">
            <a:avLst/>
          </a:prstGeom>
          <a:noFill/>
          <a:ln/>
        </p:spPr>
        <p:txBody>
          <a:bodyPr wrap="square" lIns="0" tIns="0" rIns="0" bIns="0" rtlCol="0" anchor="t"/>
          <a:lstStyle/>
          <a:p>
            <a:pPr marL="0" indent="0" algn="r">
              <a:lnSpc>
                <a:spcPts val="2250"/>
              </a:lnSpc>
              <a:buNone/>
            </a:pPr>
            <a:r>
              <a:rPr lang="en-US" sz="1400" dirty="0">
                <a:solidFill>
                  <a:srgbClr val="3B4E4E"/>
                </a:solidFill>
                <a:latin typeface="Overpass Light" pitchFamily="34" charset="0"/>
                <a:ea typeface="Overpass Light" pitchFamily="34" charset="-122"/>
                <a:cs typeface="Overpass Light" pitchFamily="34" charset="-120"/>
              </a:rPr>
              <a:t>It performs exceptionally well on concise social media comments, where traditional NLP methods might struggle with sparsity.</a:t>
            </a:r>
            <a:endParaRPr lang="en-US" sz="1400" dirty="0"/>
          </a:p>
        </p:txBody>
      </p:sp>
      <p:pic>
        <p:nvPicPr>
          <p:cNvPr id="22" name="Image 8" descr="preencoded.png"/>
          <p:cNvPicPr>
            <a:picLocks noChangeAspect="1"/>
          </p:cNvPicPr>
          <p:nvPr/>
        </p:nvPicPr>
        <p:blipFill>
          <a:blip r:embed="rId15"/>
          <a:stretch>
            <a:fillRect/>
          </a:stretch>
        </p:blipFill>
        <p:spPr>
          <a:xfrm>
            <a:off x="5006816" y="2757964"/>
            <a:ext cx="4616648" cy="4616648"/>
          </a:xfrm>
          <a:prstGeom prst="rect">
            <a:avLst/>
          </a:prstGeom>
        </p:spPr>
      </p:pic>
      <p:pic>
        <p:nvPicPr>
          <p:cNvPr id="23" name="Image 9"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29466" y="5642550"/>
            <a:ext cx="269200" cy="269200"/>
          </a:xfrm>
          <a:prstGeom prst="rect">
            <a:avLst/>
          </a:prstGeom>
        </p:spPr>
      </p:pic>
      <p:sp>
        <p:nvSpPr>
          <p:cNvPr id="24" name="Text 12"/>
          <p:cNvSpPr/>
          <p:nvPr/>
        </p:nvSpPr>
        <p:spPr>
          <a:xfrm>
            <a:off x="719852" y="7577018"/>
            <a:ext cx="13190696" cy="288012"/>
          </a:xfrm>
          <a:prstGeom prst="rect">
            <a:avLst/>
          </a:prstGeom>
          <a:noFill/>
          <a:ln/>
        </p:spPr>
        <p:txBody>
          <a:bodyPr wrap="none" lIns="0" tIns="0" rIns="0" bIns="0" rtlCol="0" anchor="t"/>
          <a:lstStyle/>
          <a:p>
            <a:pPr marL="0" indent="0" algn="l">
              <a:lnSpc>
                <a:spcPts val="2250"/>
              </a:lnSpc>
              <a:buNone/>
            </a:pPr>
            <a:r>
              <a:rPr lang="en-US" sz="1400" dirty="0">
                <a:solidFill>
                  <a:srgbClr val="3B4E4E"/>
                </a:solidFill>
                <a:latin typeface="Overpass Light" pitchFamily="34" charset="0"/>
                <a:ea typeface="Overpass Light" pitchFamily="34" charset="-122"/>
                <a:cs typeface="Overpass Light" pitchFamily="34" charset="-120"/>
              </a:rPr>
              <a:t>These robust embeddings serve as the direct input to our machine learning models, significantly enhancing their ability to discern complex sentiment patterns.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619530"/>
          </a:xfrm>
          <a:prstGeom prst="rect">
            <a:avLst/>
          </a:prstGeom>
        </p:spPr>
      </p:pic>
      <p:sp>
        <p:nvSpPr>
          <p:cNvPr id="3" name="Text 0"/>
          <p:cNvSpPr/>
          <p:nvPr/>
        </p:nvSpPr>
        <p:spPr>
          <a:xfrm>
            <a:off x="6063139" y="396478"/>
            <a:ext cx="7990523" cy="901303"/>
          </a:xfrm>
          <a:prstGeom prst="rect">
            <a:avLst/>
          </a:prstGeom>
          <a:noFill/>
          <a:ln/>
        </p:spPr>
        <p:txBody>
          <a:bodyPr wrap="square" lIns="0" tIns="0" rIns="0" bIns="0" rtlCol="0" anchor="t"/>
          <a:lstStyle/>
          <a:p>
            <a:pPr marL="0" indent="0" algn="l">
              <a:lnSpc>
                <a:spcPts val="3500"/>
              </a:lnSpc>
              <a:buNone/>
            </a:pPr>
            <a:r>
              <a:rPr lang="en-US" sz="2800" b="1" dirty="0">
                <a:solidFill>
                  <a:srgbClr val="233939"/>
                </a:solidFill>
                <a:latin typeface="Syne Bold" pitchFamily="34" charset="0"/>
                <a:ea typeface="Syne Bold" pitchFamily="34" charset="-122"/>
                <a:cs typeface="Syne Bold" pitchFamily="34" charset="-120"/>
              </a:rPr>
              <a:t>Integrated Model Architecture for Sentiment Prediction</a:t>
            </a:r>
            <a:endParaRPr lang="en-US" sz="2800" dirty="0"/>
          </a:p>
        </p:txBody>
      </p:sp>
      <p:sp>
        <p:nvSpPr>
          <p:cNvPr id="4" name="Text 1"/>
          <p:cNvSpPr/>
          <p:nvPr/>
        </p:nvSpPr>
        <p:spPr>
          <a:xfrm>
            <a:off x="6063139" y="1513999"/>
            <a:ext cx="7990523" cy="461248"/>
          </a:xfrm>
          <a:prstGeom prst="rect">
            <a:avLst/>
          </a:prstGeom>
          <a:noFill/>
          <a:ln/>
        </p:spPr>
        <p:txBody>
          <a:bodyPr wrap="square" lIns="0" tIns="0" rIns="0" bIns="0" rtlCol="0" anchor="t"/>
          <a:lstStyle/>
          <a:p>
            <a:pPr marL="0" indent="0" algn="l">
              <a:lnSpc>
                <a:spcPts val="1800"/>
              </a:lnSpc>
              <a:buNone/>
            </a:pPr>
            <a:r>
              <a:rPr lang="en-US" sz="1100" dirty="0">
                <a:solidFill>
                  <a:srgbClr val="3B4E4E"/>
                </a:solidFill>
                <a:latin typeface="Overpass Light" pitchFamily="34" charset="0"/>
                <a:ea typeface="Overpass Light" pitchFamily="34" charset="-122"/>
                <a:cs typeface="Overpass Light" pitchFamily="34" charset="-120"/>
              </a:rPr>
              <a:t>Our sentiment analysis pipeline is designed for efficiency and accuracy, integrating preprocessing, semantic embedding, and advanced machine learning for robust sentiment prediction.</a:t>
            </a:r>
            <a:endParaRPr lang="en-US" sz="1100" dirty="0"/>
          </a:p>
        </p:txBody>
      </p:sp>
      <p:pic>
        <p:nvPicPr>
          <p:cNvPr id="5" name="Image 1" descr="preencoded.png"/>
          <p:cNvPicPr>
            <a:picLocks noChangeAspect="1"/>
          </p:cNvPicPr>
          <p:nvPr/>
        </p:nvPicPr>
        <p:blipFill>
          <a:blip r:embed="rId4"/>
          <a:stretch>
            <a:fillRect/>
          </a:stretch>
        </p:blipFill>
        <p:spPr>
          <a:xfrm>
            <a:off x="6063139" y="2137410"/>
            <a:ext cx="7990523" cy="3595688"/>
          </a:xfrm>
          <a:prstGeom prst="rect">
            <a:avLst/>
          </a:prstGeom>
        </p:spPr>
      </p:pic>
      <p:sp>
        <p:nvSpPr>
          <p:cNvPr id="6" name="Text 2"/>
          <p:cNvSpPr/>
          <p:nvPr/>
        </p:nvSpPr>
        <p:spPr>
          <a:xfrm>
            <a:off x="7266796" y="2373185"/>
            <a:ext cx="1398323" cy="216087"/>
          </a:xfrm>
          <a:prstGeom prst="rect">
            <a:avLst/>
          </a:prstGeom>
          <a:noFill/>
          <a:ln/>
        </p:spPr>
        <p:txBody>
          <a:bodyPr wrap="none" lIns="0" tIns="0" rIns="0" bIns="0" rtlCol="0" anchor="t"/>
          <a:lstStyle/>
          <a:p>
            <a:pPr marL="0" indent="0" algn="ctr">
              <a:lnSpc>
                <a:spcPts val="1650"/>
              </a:lnSpc>
              <a:buNone/>
            </a:pPr>
            <a:r>
              <a:rPr lang="en-US" sz="1350" b="1" dirty="0">
                <a:solidFill>
                  <a:srgbClr val="3B4E4E"/>
                </a:solidFill>
                <a:latin typeface="Syne Bold" pitchFamily="34" charset="0"/>
                <a:ea typeface="Syne Bold" pitchFamily="34" charset="-122"/>
                <a:cs typeface="Syne Bold" pitchFamily="34" charset="-120"/>
              </a:rPr>
              <a:t>Input Text</a:t>
            </a:r>
            <a:endParaRPr lang="en-US" sz="1350" dirty="0"/>
          </a:p>
        </p:txBody>
      </p:sp>
      <p:sp>
        <p:nvSpPr>
          <p:cNvPr id="7" name="Text 3"/>
          <p:cNvSpPr/>
          <p:nvPr/>
        </p:nvSpPr>
        <p:spPr>
          <a:xfrm>
            <a:off x="7266796" y="2650737"/>
            <a:ext cx="1398323" cy="172870"/>
          </a:xfrm>
          <a:prstGeom prst="rect">
            <a:avLst/>
          </a:prstGeom>
          <a:noFill/>
          <a:ln/>
        </p:spPr>
        <p:txBody>
          <a:bodyPr wrap="none" lIns="0" tIns="0" rIns="0" bIns="0" rtlCol="0" anchor="t"/>
          <a:lstStyle/>
          <a:p>
            <a:pPr marL="0" indent="0" algn="ctr">
              <a:lnSpc>
                <a:spcPts val="1350"/>
              </a:lnSpc>
              <a:buNone/>
            </a:pPr>
            <a:r>
              <a:rPr lang="en-US" sz="1050" dirty="0">
                <a:solidFill>
                  <a:srgbClr val="3B4E4E"/>
                </a:solidFill>
                <a:latin typeface="Overpass Light" pitchFamily="34" charset="0"/>
                <a:ea typeface="Overpass Light" pitchFamily="34" charset="-122"/>
                <a:cs typeface="Overpass Light" pitchFamily="34" charset="-120"/>
              </a:rPr>
              <a:t>Raw user sentences</a:t>
            </a:r>
            <a:endParaRPr lang="en-US" sz="1050" dirty="0"/>
          </a:p>
        </p:txBody>
      </p:sp>
      <p:pic>
        <p:nvPicPr>
          <p:cNvPr id="8"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4937" y="3266344"/>
            <a:ext cx="309724" cy="309725"/>
          </a:xfrm>
          <a:prstGeom prst="rect">
            <a:avLst/>
          </a:prstGeom>
        </p:spPr>
      </p:pic>
      <p:sp>
        <p:nvSpPr>
          <p:cNvPr id="9" name="Text 4"/>
          <p:cNvSpPr/>
          <p:nvPr/>
        </p:nvSpPr>
        <p:spPr>
          <a:xfrm>
            <a:off x="8649753" y="4875472"/>
            <a:ext cx="1406005" cy="432174"/>
          </a:xfrm>
          <a:prstGeom prst="rect">
            <a:avLst/>
          </a:prstGeom>
          <a:noFill/>
          <a:ln/>
        </p:spPr>
        <p:txBody>
          <a:bodyPr wrap="square" lIns="0" tIns="0" rIns="0" bIns="0" rtlCol="0" anchor="t"/>
          <a:lstStyle/>
          <a:p>
            <a:pPr marL="0" indent="0" algn="ctr">
              <a:lnSpc>
                <a:spcPts val="1650"/>
              </a:lnSpc>
              <a:buNone/>
            </a:pPr>
            <a:r>
              <a:rPr lang="en-US" sz="1350" b="1" dirty="0">
                <a:solidFill>
                  <a:srgbClr val="3B4E4E"/>
                </a:solidFill>
                <a:latin typeface="Syne Bold" pitchFamily="34" charset="0"/>
                <a:ea typeface="Syne Bold" pitchFamily="34" charset="-122"/>
                <a:cs typeface="Syne Bold" pitchFamily="34" charset="-120"/>
              </a:rPr>
              <a:t>Text Preprocessing</a:t>
            </a:r>
            <a:endParaRPr lang="en-US" sz="1350" dirty="0"/>
          </a:p>
        </p:txBody>
      </p:sp>
      <p:sp>
        <p:nvSpPr>
          <p:cNvPr id="10" name="Text 5"/>
          <p:cNvSpPr/>
          <p:nvPr/>
        </p:nvSpPr>
        <p:spPr>
          <a:xfrm>
            <a:off x="8649753" y="5369111"/>
            <a:ext cx="1406005" cy="345739"/>
          </a:xfrm>
          <a:prstGeom prst="rect">
            <a:avLst/>
          </a:prstGeom>
          <a:noFill/>
          <a:ln/>
        </p:spPr>
        <p:txBody>
          <a:bodyPr wrap="square" lIns="0" tIns="0" rIns="0" bIns="0" rtlCol="0" anchor="t"/>
          <a:lstStyle/>
          <a:p>
            <a:pPr marL="0" indent="0" algn="ctr">
              <a:lnSpc>
                <a:spcPts val="1350"/>
              </a:lnSpc>
              <a:buNone/>
            </a:pPr>
            <a:r>
              <a:rPr lang="en-US" sz="1050" dirty="0">
                <a:solidFill>
                  <a:srgbClr val="3B4E4E"/>
                </a:solidFill>
                <a:latin typeface="Overpass Light" pitchFamily="34" charset="0"/>
                <a:ea typeface="Overpass Light" pitchFamily="34" charset="-122"/>
                <a:cs typeface="Overpass Light" pitchFamily="34" charset="-120"/>
              </a:rPr>
              <a:t>Clean and normalize text</a:t>
            </a:r>
            <a:endParaRPr lang="en-US" sz="1050" dirty="0"/>
          </a:p>
        </p:txBody>
      </p:sp>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97893" y="4395759"/>
            <a:ext cx="309725" cy="309725"/>
          </a:xfrm>
          <a:prstGeom prst="rect">
            <a:avLst/>
          </a:prstGeom>
        </p:spPr>
      </p:pic>
      <p:sp>
        <p:nvSpPr>
          <p:cNvPr id="12" name="Text 6"/>
          <p:cNvSpPr/>
          <p:nvPr/>
        </p:nvSpPr>
        <p:spPr>
          <a:xfrm>
            <a:off x="10017344" y="2151816"/>
            <a:ext cx="1398322" cy="432174"/>
          </a:xfrm>
          <a:prstGeom prst="rect">
            <a:avLst/>
          </a:prstGeom>
          <a:noFill/>
          <a:ln/>
        </p:spPr>
        <p:txBody>
          <a:bodyPr wrap="square" lIns="0" tIns="0" rIns="0" bIns="0" rtlCol="0" anchor="t"/>
          <a:lstStyle/>
          <a:p>
            <a:pPr marL="0" indent="0" algn="ctr">
              <a:lnSpc>
                <a:spcPts val="1650"/>
              </a:lnSpc>
              <a:buNone/>
            </a:pPr>
            <a:r>
              <a:rPr lang="en-US" sz="1350" b="1" dirty="0">
                <a:solidFill>
                  <a:srgbClr val="3B4E4E"/>
                </a:solidFill>
                <a:latin typeface="Syne Bold" pitchFamily="34" charset="0"/>
                <a:ea typeface="Syne Bold" pitchFamily="34" charset="-122"/>
                <a:cs typeface="Syne Bold" pitchFamily="34" charset="-120"/>
              </a:rPr>
              <a:t>USE Embedding</a:t>
            </a:r>
            <a:endParaRPr lang="en-US" sz="1350" dirty="0"/>
          </a:p>
        </p:txBody>
      </p:sp>
      <p:sp>
        <p:nvSpPr>
          <p:cNvPr id="13" name="Text 7"/>
          <p:cNvSpPr/>
          <p:nvPr/>
        </p:nvSpPr>
        <p:spPr>
          <a:xfrm>
            <a:off x="10017344" y="2645455"/>
            <a:ext cx="1398322" cy="345739"/>
          </a:xfrm>
          <a:prstGeom prst="rect">
            <a:avLst/>
          </a:prstGeom>
          <a:noFill/>
          <a:ln/>
        </p:spPr>
        <p:txBody>
          <a:bodyPr wrap="square" lIns="0" tIns="0" rIns="0" bIns="0" rtlCol="0" anchor="t"/>
          <a:lstStyle/>
          <a:p>
            <a:pPr marL="0" indent="0" algn="ctr">
              <a:lnSpc>
                <a:spcPts val="1350"/>
              </a:lnSpc>
              <a:buNone/>
            </a:pPr>
            <a:r>
              <a:rPr lang="en-US" sz="1050" dirty="0">
                <a:solidFill>
                  <a:srgbClr val="3B4E4E"/>
                </a:solidFill>
                <a:latin typeface="Overpass Light" pitchFamily="34" charset="0"/>
                <a:ea typeface="Overpass Light" pitchFamily="34" charset="-122"/>
                <a:cs typeface="Overpass Light" pitchFamily="34" charset="-120"/>
              </a:rPr>
              <a:t>512-dim semantic vector</a:t>
            </a:r>
            <a:endParaRPr lang="en-US" sz="1050" dirty="0"/>
          </a:p>
        </p:txBody>
      </p:sp>
      <p:pic>
        <p:nvPicPr>
          <p:cNvPr id="14"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88533" y="3235612"/>
            <a:ext cx="309724" cy="309724"/>
          </a:xfrm>
          <a:prstGeom prst="rect">
            <a:avLst/>
          </a:prstGeom>
        </p:spPr>
      </p:pic>
      <p:sp>
        <p:nvSpPr>
          <p:cNvPr id="15" name="Text 8"/>
          <p:cNvSpPr/>
          <p:nvPr/>
        </p:nvSpPr>
        <p:spPr>
          <a:xfrm>
            <a:off x="11400300" y="4983516"/>
            <a:ext cx="1398323" cy="216087"/>
          </a:xfrm>
          <a:prstGeom prst="rect">
            <a:avLst/>
          </a:prstGeom>
          <a:noFill/>
          <a:ln/>
        </p:spPr>
        <p:txBody>
          <a:bodyPr wrap="none" lIns="0" tIns="0" rIns="0" bIns="0" rtlCol="0" anchor="t"/>
          <a:lstStyle/>
          <a:p>
            <a:pPr marL="0" indent="0" algn="ctr">
              <a:lnSpc>
                <a:spcPts val="1650"/>
              </a:lnSpc>
              <a:buNone/>
            </a:pPr>
            <a:r>
              <a:rPr lang="en-US" sz="1350" b="1" dirty="0">
                <a:solidFill>
                  <a:srgbClr val="3B4E4E"/>
                </a:solidFill>
                <a:latin typeface="Syne Bold" pitchFamily="34" charset="0"/>
                <a:ea typeface="Syne Bold" pitchFamily="34" charset="-122"/>
                <a:cs typeface="Syne Bold" pitchFamily="34" charset="-120"/>
              </a:rPr>
              <a:t>Model Training</a:t>
            </a:r>
            <a:endParaRPr lang="en-US" sz="1350" dirty="0"/>
          </a:p>
        </p:txBody>
      </p:sp>
      <p:sp>
        <p:nvSpPr>
          <p:cNvPr id="16" name="Text 9"/>
          <p:cNvSpPr/>
          <p:nvPr/>
        </p:nvSpPr>
        <p:spPr>
          <a:xfrm>
            <a:off x="11400300" y="5261068"/>
            <a:ext cx="1398323" cy="345739"/>
          </a:xfrm>
          <a:prstGeom prst="rect">
            <a:avLst/>
          </a:prstGeom>
          <a:noFill/>
          <a:ln/>
        </p:spPr>
        <p:txBody>
          <a:bodyPr wrap="square" lIns="0" tIns="0" rIns="0" bIns="0" rtlCol="0" anchor="t"/>
          <a:lstStyle/>
          <a:p>
            <a:pPr marL="0" indent="0" algn="ctr">
              <a:lnSpc>
                <a:spcPts val="1350"/>
              </a:lnSpc>
              <a:buNone/>
            </a:pPr>
            <a:r>
              <a:rPr lang="en-US" sz="1050" dirty="0">
                <a:solidFill>
                  <a:srgbClr val="3B4E4E"/>
                </a:solidFill>
                <a:latin typeface="Overpass Light" pitchFamily="34" charset="0"/>
                <a:ea typeface="Overpass Light" pitchFamily="34" charset="-122"/>
                <a:cs typeface="Overpass Light" pitchFamily="34" charset="-120"/>
              </a:rPr>
              <a:t>ExtraTrees / CatBoost / LR</a:t>
            </a:r>
            <a:endParaRPr lang="en-US" sz="1050" dirty="0"/>
          </a:p>
        </p:txBody>
      </p:sp>
      <p:pic>
        <p:nvPicPr>
          <p:cNvPr id="17" name="Image 5"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948441" y="4395759"/>
            <a:ext cx="309724" cy="309725"/>
          </a:xfrm>
          <a:prstGeom prst="rect">
            <a:avLst/>
          </a:prstGeom>
        </p:spPr>
      </p:pic>
      <p:sp>
        <p:nvSpPr>
          <p:cNvPr id="18" name="Shape 10"/>
          <p:cNvSpPr/>
          <p:nvPr/>
        </p:nvSpPr>
        <p:spPr>
          <a:xfrm>
            <a:off x="6063139" y="5895261"/>
            <a:ext cx="7990523" cy="1091803"/>
          </a:xfrm>
          <a:prstGeom prst="roundRect">
            <a:avLst>
              <a:gd name="adj" fmla="val 5548"/>
            </a:avLst>
          </a:prstGeom>
          <a:solidFill>
            <a:srgbClr val="FFFDE6"/>
          </a:solidFill>
          <a:ln w="15240">
            <a:solidFill>
              <a:srgbClr val="C3D4CC"/>
            </a:solidFill>
            <a:prstDash val="solid"/>
          </a:ln>
        </p:spPr>
      </p:sp>
      <p:sp>
        <p:nvSpPr>
          <p:cNvPr id="19" name="Text 11"/>
          <p:cNvSpPr/>
          <p:nvPr/>
        </p:nvSpPr>
        <p:spPr>
          <a:xfrm>
            <a:off x="6222563" y="6054685"/>
            <a:ext cx="1854041" cy="225266"/>
          </a:xfrm>
          <a:prstGeom prst="rect">
            <a:avLst/>
          </a:prstGeom>
          <a:noFill/>
          <a:ln/>
        </p:spPr>
        <p:txBody>
          <a:bodyPr wrap="none" lIns="0" tIns="0" rIns="0" bIns="0" rtlCol="0" anchor="t"/>
          <a:lstStyle/>
          <a:p>
            <a:pPr marL="0" indent="0" algn="l">
              <a:lnSpc>
                <a:spcPts val="1750"/>
              </a:lnSpc>
              <a:buNone/>
            </a:pPr>
            <a:r>
              <a:rPr lang="en-US" sz="1400" b="1" dirty="0">
                <a:solidFill>
                  <a:srgbClr val="3B4E4E"/>
                </a:solidFill>
                <a:latin typeface="Syne Bold" pitchFamily="34" charset="0"/>
                <a:ea typeface="Syne Bold" pitchFamily="34" charset="-122"/>
                <a:cs typeface="Syne Bold" pitchFamily="34" charset="-120"/>
              </a:rPr>
              <a:t>Data Split Strategy</a:t>
            </a:r>
            <a:endParaRPr lang="en-US" sz="1400" dirty="0"/>
          </a:p>
        </p:txBody>
      </p:sp>
      <p:sp>
        <p:nvSpPr>
          <p:cNvPr id="20" name="Text 12"/>
          <p:cNvSpPr/>
          <p:nvPr/>
        </p:nvSpPr>
        <p:spPr>
          <a:xfrm>
            <a:off x="6222563" y="6366391"/>
            <a:ext cx="7671673" cy="461248"/>
          </a:xfrm>
          <a:prstGeom prst="rect">
            <a:avLst/>
          </a:prstGeom>
          <a:noFill/>
          <a:ln/>
        </p:spPr>
        <p:txBody>
          <a:bodyPr wrap="square" lIns="0" tIns="0" rIns="0" bIns="0" rtlCol="0" anchor="t"/>
          <a:lstStyle/>
          <a:p>
            <a:pPr marL="0" indent="0" algn="l">
              <a:lnSpc>
                <a:spcPts val="1800"/>
              </a:lnSpc>
              <a:buNone/>
            </a:pPr>
            <a:r>
              <a:rPr lang="en-US" sz="1100" dirty="0">
                <a:solidFill>
                  <a:srgbClr val="3B4E4E"/>
                </a:solidFill>
                <a:latin typeface="Overpass Light" pitchFamily="34" charset="0"/>
                <a:ea typeface="Overpass Light" pitchFamily="34" charset="-122"/>
                <a:cs typeface="Overpass Light" pitchFamily="34" charset="-120"/>
              </a:rPr>
              <a:t>The dataset was meticulously divided: </a:t>
            </a:r>
            <a:r>
              <a:rPr lang="en-US" sz="1100" b="1" dirty="0">
                <a:solidFill>
                  <a:srgbClr val="3B4E4E"/>
                </a:solidFill>
                <a:latin typeface="Overpass Light" pitchFamily="34" charset="0"/>
                <a:ea typeface="Overpass Light" pitchFamily="34" charset="-122"/>
                <a:cs typeface="Overpass Light" pitchFamily="34" charset="-120"/>
              </a:rPr>
              <a:t>60% for Training</a:t>
            </a:r>
            <a:r>
              <a:rPr lang="en-US" sz="1100" dirty="0">
                <a:solidFill>
                  <a:srgbClr val="3B4E4E"/>
                </a:solidFill>
                <a:latin typeface="Overpass Light" pitchFamily="34" charset="0"/>
                <a:ea typeface="Overpass Light" pitchFamily="34" charset="-122"/>
                <a:cs typeface="Overpass Light" pitchFamily="34" charset="-120"/>
              </a:rPr>
              <a:t> to teach the models, and </a:t>
            </a:r>
            <a:r>
              <a:rPr lang="en-US" sz="1100" b="1" dirty="0">
                <a:solidFill>
                  <a:srgbClr val="3B4E4E"/>
                </a:solidFill>
                <a:latin typeface="Overpass Light" pitchFamily="34" charset="0"/>
                <a:ea typeface="Overpass Light" pitchFamily="34" charset="-122"/>
                <a:cs typeface="Overpass Light" pitchFamily="34" charset="-120"/>
              </a:rPr>
              <a:t>40% for Testing</a:t>
            </a:r>
            <a:r>
              <a:rPr lang="en-US" sz="1100" dirty="0">
                <a:solidFill>
                  <a:srgbClr val="3B4E4E"/>
                </a:solidFill>
                <a:latin typeface="Overpass Light" pitchFamily="34" charset="0"/>
                <a:ea typeface="Overpass Light" pitchFamily="34" charset="-122"/>
                <a:cs typeface="Overpass Light" pitchFamily="34" charset="-120"/>
              </a:rPr>
              <a:t> to rigorously evaluate their performance on unseen data, ensuring generalization.</a:t>
            </a:r>
            <a:endParaRPr lang="en-US" sz="1100" dirty="0"/>
          </a:p>
        </p:txBody>
      </p:sp>
      <p:sp>
        <p:nvSpPr>
          <p:cNvPr id="21" name="Shape 13"/>
          <p:cNvSpPr/>
          <p:nvPr/>
        </p:nvSpPr>
        <p:spPr>
          <a:xfrm>
            <a:off x="6063139" y="7131248"/>
            <a:ext cx="7990523" cy="1091803"/>
          </a:xfrm>
          <a:prstGeom prst="roundRect">
            <a:avLst>
              <a:gd name="adj" fmla="val 5548"/>
            </a:avLst>
          </a:prstGeom>
          <a:solidFill>
            <a:srgbClr val="FFFDE6"/>
          </a:solidFill>
          <a:ln w="15240">
            <a:solidFill>
              <a:srgbClr val="C3D4CC"/>
            </a:solidFill>
            <a:prstDash val="solid"/>
          </a:ln>
        </p:spPr>
      </p:sp>
      <p:sp>
        <p:nvSpPr>
          <p:cNvPr id="22" name="Text 14"/>
          <p:cNvSpPr/>
          <p:nvPr/>
        </p:nvSpPr>
        <p:spPr>
          <a:xfrm>
            <a:off x="6222563" y="7290673"/>
            <a:ext cx="2519124" cy="225266"/>
          </a:xfrm>
          <a:prstGeom prst="rect">
            <a:avLst/>
          </a:prstGeom>
          <a:noFill/>
          <a:ln/>
        </p:spPr>
        <p:txBody>
          <a:bodyPr wrap="none" lIns="0" tIns="0" rIns="0" bIns="0" rtlCol="0" anchor="t"/>
          <a:lstStyle/>
          <a:p>
            <a:pPr marL="0" indent="0" algn="l">
              <a:lnSpc>
                <a:spcPts val="1750"/>
              </a:lnSpc>
              <a:buNone/>
            </a:pPr>
            <a:r>
              <a:rPr lang="en-US" sz="1400" b="1" dirty="0">
                <a:solidFill>
                  <a:srgbClr val="3B4E4E"/>
                </a:solidFill>
                <a:latin typeface="Syne Bold" pitchFamily="34" charset="0"/>
                <a:ea typeface="Syne Bold" pitchFamily="34" charset="-122"/>
                <a:cs typeface="Syne Bold" pitchFamily="34" charset="-120"/>
              </a:rPr>
              <a:t>Multi-Class Classification</a:t>
            </a:r>
            <a:endParaRPr lang="en-US" sz="1400" dirty="0"/>
          </a:p>
        </p:txBody>
      </p:sp>
      <p:sp>
        <p:nvSpPr>
          <p:cNvPr id="23" name="Text 15"/>
          <p:cNvSpPr/>
          <p:nvPr/>
        </p:nvSpPr>
        <p:spPr>
          <a:xfrm>
            <a:off x="6222563" y="7602379"/>
            <a:ext cx="7671673" cy="461248"/>
          </a:xfrm>
          <a:prstGeom prst="rect">
            <a:avLst/>
          </a:prstGeom>
          <a:noFill/>
          <a:ln/>
        </p:spPr>
        <p:txBody>
          <a:bodyPr wrap="square" lIns="0" tIns="0" rIns="0" bIns="0" rtlCol="0" anchor="t"/>
          <a:lstStyle/>
          <a:p>
            <a:pPr marL="0" indent="0" algn="l">
              <a:lnSpc>
                <a:spcPts val="1800"/>
              </a:lnSpc>
              <a:buNone/>
            </a:pPr>
            <a:r>
              <a:rPr lang="en-US" sz="1100" dirty="0">
                <a:solidFill>
                  <a:srgbClr val="3B4E4E"/>
                </a:solidFill>
                <a:latin typeface="Overpass Light" pitchFamily="34" charset="0"/>
                <a:ea typeface="Overpass Light" pitchFamily="34" charset="-122"/>
                <a:cs typeface="Overpass Light" pitchFamily="34" charset="-120"/>
              </a:rPr>
              <a:t>Our system addresses a multi-class problem, classifying sentiment into three distinct categories: </a:t>
            </a:r>
            <a:r>
              <a:rPr lang="en-US" sz="1100" b="1" dirty="0">
                <a:solidFill>
                  <a:srgbClr val="3B4E4E"/>
                </a:solidFill>
                <a:latin typeface="Overpass Light" pitchFamily="34" charset="0"/>
                <a:ea typeface="Overpass Light" pitchFamily="34" charset="-122"/>
                <a:cs typeface="Overpass Light" pitchFamily="34" charset="-120"/>
              </a:rPr>
              <a:t>0 = Negative, 1 = Neutral, and 2 = Positive</a:t>
            </a:r>
            <a:r>
              <a:rPr lang="en-US" sz="1100" dirty="0">
                <a:solidFill>
                  <a:srgbClr val="3B4E4E"/>
                </a:solidFill>
                <a:latin typeface="Overpass Light" pitchFamily="34" charset="0"/>
                <a:ea typeface="Overpass Light" pitchFamily="34" charset="-122"/>
                <a:cs typeface="Overpass Light" pitchFamily="34" charset="-120"/>
              </a:rPr>
              <a:t>.</a:t>
            </a: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2708" y="721162"/>
            <a:ext cx="13187363" cy="556855"/>
          </a:xfrm>
          <a:prstGeom prst="rect">
            <a:avLst/>
          </a:prstGeom>
          <a:noFill/>
          <a:ln/>
        </p:spPr>
        <p:txBody>
          <a:bodyPr wrap="none" lIns="0" tIns="0" rIns="0" bIns="0" rtlCol="0" anchor="t"/>
          <a:lstStyle/>
          <a:p>
            <a:pPr marL="0" indent="0" algn="l">
              <a:lnSpc>
                <a:spcPts val="4350"/>
              </a:lnSpc>
              <a:buNone/>
            </a:pPr>
            <a:r>
              <a:rPr lang="en-US" sz="3500" b="1" dirty="0">
                <a:solidFill>
                  <a:srgbClr val="233939"/>
                </a:solidFill>
                <a:latin typeface="Syne Bold" pitchFamily="34" charset="0"/>
                <a:ea typeface="Syne Bold" pitchFamily="34" charset="-122"/>
                <a:cs typeface="Syne Bold" pitchFamily="34" charset="-120"/>
              </a:rPr>
              <a:t>Advanced Machine Learning Models for Classification</a:t>
            </a:r>
            <a:endParaRPr lang="en-US" sz="3500" dirty="0"/>
          </a:p>
        </p:txBody>
      </p:sp>
      <p:sp>
        <p:nvSpPr>
          <p:cNvPr id="3" name="Text 1"/>
          <p:cNvSpPr/>
          <p:nvPr/>
        </p:nvSpPr>
        <p:spPr>
          <a:xfrm>
            <a:off x="712708" y="1634371"/>
            <a:ext cx="13204984" cy="570309"/>
          </a:xfrm>
          <a:prstGeom prst="rect">
            <a:avLst/>
          </a:prstGeom>
          <a:noFill/>
          <a:ln/>
        </p:spPr>
        <p:txBody>
          <a:bodyPr wrap="square" lIns="0" tIns="0" rIns="0" bIns="0" rtlCol="0" anchor="t"/>
          <a:lstStyle/>
          <a:p>
            <a:pPr marL="0" indent="0" algn="l">
              <a:lnSpc>
                <a:spcPts val="2200"/>
              </a:lnSpc>
              <a:buNone/>
            </a:pPr>
            <a:r>
              <a:rPr lang="en-US" sz="1400" dirty="0">
                <a:solidFill>
                  <a:srgbClr val="3B4E4E"/>
                </a:solidFill>
                <a:latin typeface="Overpass Light" pitchFamily="34" charset="0"/>
                <a:ea typeface="Overpass Light" pitchFamily="34" charset="-122"/>
                <a:cs typeface="Overpass Light" pitchFamily="34" charset="-120"/>
              </a:rPr>
              <a:t>To ensure comprehensive sentiment classification, we employed a suite of high-performance machine learning models, each selected for its unique strengths in handling complex data patterns.</a:t>
            </a:r>
            <a:endParaRPr lang="en-US" sz="1400" dirty="0"/>
          </a:p>
        </p:txBody>
      </p:sp>
      <p:pic>
        <p:nvPicPr>
          <p:cNvPr id="4" name="Image 0" descr="preencoded.png"/>
          <p:cNvPicPr>
            <a:picLocks noChangeAspect="1"/>
          </p:cNvPicPr>
          <p:nvPr/>
        </p:nvPicPr>
        <p:blipFill>
          <a:blip r:embed="rId3"/>
          <a:stretch>
            <a:fillRect/>
          </a:stretch>
        </p:blipFill>
        <p:spPr>
          <a:xfrm>
            <a:off x="712708" y="2405063"/>
            <a:ext cx="4253151" cy="2628543"/>
          </a:xfrm>
          <a:prstGeom prst="rect">
            <a:avLst/>
          </a:prstGeom>
        </p:spPr>
      </p:pic>
      <p:sp>
        <p:nvSpPr>
          <p:cNvPr id="5" name="Text 2"/>
          <p:cNvSpPr/>
          <p:nvPr/>
        </p:nvSpPr>
        <p:spPr>
          <a:xfrm>
            <a:off x="712708" y="5211723"/>
            <a:ext cx="2512338" cy="278368"/>
          </a:xfrm>
          <a:prstGeom prst="rect">
            <a:avLst/>
          </a:prstGeom>
          <a:noFill/>
          <a:ln/>
        </p:spPr>
        <p:txBody>
          <a:bodyPr wrap="none" lIns="0" tIns="0" rIns="0" bIns="0" rtlCol="0" anchor="t"/>
          <a:lstStyle/>
          <a:p>
            <a:pPr marL="0" indent="0" algn="l">
              <a:lnSpc>
                <a:spcPts val="2150"/>
              </a:lnSpc>
              <a:buNone/>
            </a:pPr>
            <a:r>
              <a:rPr lang="en-US" sz="1750" b="1" dirty="0">
                <a:solidFill>
                  <a:srgbClr val="3B4E4E"/>
                </a:solidFill>
                <a:latin typeface="Syne Bold" pitchFamily="34" charset="0"/>
                <a:ea typeface="Syne Bold" pitchFamily="34" charset="-122"/>
                <a:cs typeface="Syne Bold" pitchFamily="34" charset="-120"/>
              </a:rPr>
              <a:t>ExtraTrees Classifier</a:t>
            </a:r>
            <a:endParaRPr lang="en-US" sz="1750" dirty="0"/>
          </a:p>
        </p:txBody>
      </p:sp>
      <p:sp>
        <p:nvSpPr>
          <p:cNvPr id="6" name="Text 3"/>
          <p:cNvSpPr/>
          <p:nvPr/>
        </p:nvSpPr>
        <p:spPr>
          <a:xfrm>
            <a:off x="712708" y="5596890"/>
            <a:ext cx="4253151" cy="1140619"/>
          </a:xfrm>
          <a:prstGeom prst="rect">
            <a:avLst/>
          </a:prstGeom>
          <a:noFill/>
          <a:ln/>
        </p:spPr>
        <p:txBody>
          <a:bodyPr wrap="square" lIns="0" tIns="0" rIns="0" bIns="0" rtlCol="0" anchor="t"/>
          <a:lstStyle/>
          <a:p>
            <a:pPr marL="0" indent="0" algn="l">
              <a:lnSpc>
                <a:spcPts val="2200"/>
              </a:lnSpc>
              <a:buNone/>
            </a:pPr>
            <a:r>
              <a:rPr lang="en-US" sz="1400" dirty="0">
                <a:solidFill>
                  <a:srgbClr val="3B4E4E"/>
                </a:solidFill>
                <a:latin typeface="Overpass Light" pitchFamily="34" charset="0"/>
                <a:ea typeface="Overpass Light" pitchFamily="34" charset="-122"/>
                <a:cs typeface="Overpass Light" pitchFamily="34" charset="-120"/>
              </a:rPr>
              <a:t>This ensemble method constructs multiple randomized decision trees, providing high stability and robustness against overfitting. It excels in capturing intricate relationships within the data.</a:t>
            </a:r>
            <a:endParaRPr lang="en-US" sz="1400" dirty="0"/>
          </a:p>
        </p:txBody>
      </p:sp>
      <p:pic>
        <p:nvPicPr>
          <p:cNvPr id="7" name="Image 1" descr="preencoded.png"/>
          <p:cNvPicPr>
            <a:picLocks noChangeAspect="1"/>
          </p:cNvPicPr>
          <p:nvPr/>
        </p:nvPicPr>
        <p:blipFill>
          <a:blip r:embed="rId4"/>
          <a:stretch>
            <a:fillRect/>
          </a:stretch>
        </p:blipFill>
        <p:spPr>
          <a:xfrm>
            <a:off x="5188506" y="2405063"/>
            <a:ext cx="4253270" cy="2628662"/>
          </a:xfrm>
          <a:prstGeom prst="rect">
            <a:avLst/>
          </a:prstGeom>
        </p:spPr>
      </p:pic>
      <p:sp>
        <p:nvSpPr>
          <p:cNvPr id="8" name="Text 4"/>
          <p:cNvSpPr/>
          <p:nvPr/>
        </p:nvSpPr>
        <p:spPr>
          <a:xfrm>
            <a:off x="5188506" y="5211842"/>
            <a:ext cx="2346127" cy="278368"/>
          </a:xfrm>
          <a:prstGeom prst="rect">
            <a:avLst/>
          </a:prstGeom>
          <a:noFill/>
          <a:ln/>
        </p:spPr>
        <p:txBody>
          <a:bodyPr wrap="none" lIns="0" tIns="0" rIns="0" bIns="0" rtlCol="0" anchor="t"/>
          <a:lstStyle/>
          <a:p>
            <a:pPr marL="0" indent="0" algn="l">
              <a:lnSpc>
                <a:spcPts val="2150"/>
              </a:lnSpc>
              <a:buNone/>
            </a:pPr>
            <a:r>
              <a:rPr lang="en-US" sz="1750" b="1" dirty="0">
                <a:solidFill>
                  <a:srgbClr val="3B4E4E"/>
                </a:solidFill>
                <a:latin typeface="Syne Bold" pitchFamily="34" charset="0"/>
                <a:ea typeface="Syne Bold" pitchFamily="34" charset="-122"/>
                <a:cs typeface="Syne Bold" pitchFamily="34" charset="-120"/>
              </a:rPr>
              <a:t>CatBoost Classifier</a:t>
            </a:r>
            <a:endParaRPr lang="en-US" sz="1750" dirty="0"/>
          </a:p>
        </p:txBody>
      </p:sp>
      <p:sp>
        <p:nvSpPr>
          <p:cNvPr id="9" name="Text 5"/>
          <p:cNvSpPr/>
          <p:nvPr/>
        </p:nvSpPr>
        <p:spPr>
          <a:xfrm>
            <a:off x="5188506" y="5597009"/>
            <a:ext cx="4253270" cy="1140619"/>
          </a:xfrm>
          <a:prstGeom prst="rect">
            <a:avLst/>
          </a:prstGeom>
          <a:noFill/>
          <a:ln/>
        </p:spPr>
        <p:txBody>
          <a:bodyPr wrap="square" lIns="0" tIns="0" rIns="0" bIns="0" rtlCol="0" anchor="t"/>
          <a:lstStyle/>
          <a:p>
            <a:pPr marL="0" indent="0" algn="l">
              <a:lnSpc>
                <a:spcPts val="2200"/>
              </a:lnSpc>
              <a:buNone/>
            </a:pPr>
            <a:r>
              <a:rPr lang="en-US" sz="1400" dirty="0">
                <a:solidFill>
                  <a:srgbClr val="3B4E4E"/>
                </a:solidFill>
                <a:latin typeface="Overpass Light" pitchFamily="34" charset="0"/>
                <a:ea typeface="Overpass Light" pitchFamily="34" charset="-122"/>
                <a:cs typeface="Overpass Light" pitchFamily="34" charset="-120"/>
              </a:rPr>
              <a:t>Known for its ability to handle categorical features and its robust performance, CatBoost is particularly effective with smaller datasets and complex patterns, ensuring high accuracy.</a:t>
            </a:r>
            <a:endParaRPr lang="en-US" sz="1400" dirty="0"/>
          </a:p>
        </p:txBody>
      </p:sp>
      <p:pic>
        <p:nvPicPr>
          <p:cNvPr id="10" name="Image 2" descr="preencoded.png"/>
          <p:cNvPicPr>
            <a:picLocks noChangeAspect="1"/>
          </p:cNvPicPr>
          <p:nvPr/>
        </p:nvPicPr>
        <p:blipFill>
          <a:blip r:embed="rId5"/>
          <a:stretch>
            <a:fillRect/>
          </a:stretch>
        </p:blipFill>
        <p:spPr>
          <a:xfrm>
            <a:off x="9664422" y="2405063"/>
            <a:ext cx="4253151" cy="2628543"/>
          </a:xfrm>
          <a:prstGeom prst="rect">
            <a:avLst/>
          </a:prstGeom>
        </p:spPr>
      </p:pic>
      <p:sp>
        <p:nvSpPr>
          <p:cNvPr id="11" name="Text 6"/>
          <p:cNvSpPr/>
          <p:nvPr/>
        </p:nvSpPr>
        <p:spPr>
          <a:xfrm>
            <a:off x="9664422" y="5211723"/>
            <a:ext cx="2348270" cy="278368"/>
          </a:xfrm>
          <a:prstGeom prst="rect">
            <a:avLst/>
          </a:prstGeom>
          <a:noFill/>
          <a:ln/>
        </p:spPr>
        <p:txBody>
          <a:bodyPr wrap="none" lIns="0" tIns="0" rIns="0" bIns="0" rtlCol="0" anchor="t"/>
          <a:lstStyle/>
          <a:p>
            <a:pPr marL="0" indent="0" algn="l">
              <a:lnSpc>
                <a:spcPts val="2150"/>
              </a:lnSpc>
              <a:buNone/>
            </a:pPr>
            <a:r>
              <a:rPr lang="en-US" sz="1750" b="1" dirty="0">
                <a:solidFill>
                  <a:srgbClr val="3B4E4E"/>
                </a:solidFill>
                <a:latin typeface="Syne Bold" pitchFamily="34" charset="0"/>
                <a:ea typeface="Syne Bold" pitchFamily="34" charset="-122"/>
                <a:cs typeface="Syne Bold" pitchFamily="34" charset="-120"/>
              </a:rPr>
              <a:t>Logistic Regression</a:t>
            </a:r>
            <a:endParaRPr lang="en-US" sz="1750" dirty="0"/>
          </a:p>
        </p:txBody>
      </p:sp>
      <p:sp>
        <p:nvSpPr>
          <p:cNvPr id="12" name="Text 7"/>
          <p:cNvSpPr/>
          <p:nvPr/>
        </p:nvSpPr>
        <p:spPr>
          <a:xfrm>
            <a:off x="9664422" y="5596890"/>
            <a:ext cx="4253151" cy="1140619"/>
          </a:xfrm>
          <a:prstGeom prst="rect">
            <a:avLst/>
          </a:prstGeom>
          <a:noFill/>
          <a:ln/>
        </p:spPr>
        <p:txBody>
          <a:bodyPr wrap="square" lIns="0" tIns="0" rIns="0" bIns="0" rtlCol="0" anchor="t"/>
          <a:lstStyle/>
          <a:p>
            <a:pPr marL="0" indent="0" algn="l">
              <a:lnSpc>
                <a:spcPts val="2200"/>
              </a:lnSpc>
              <a:buNone/>
            </a:pPr>
            <a:r>
              <a:rPr lang="en-US" sz="1400" dirty="0">
                <a:solidFill>
                  <a:srgbClr val="3B4E4E"/>
                </a:solidFill>
                <a:latin typeface="Overpass Light" pitchFamily="34" charset="0"/>
                <a:ea typeface="Overpass Light" pitchFamily="34" charset="-122"/>
                <a:cs typeface="Overpass Light" pitchFamily="34" charset="-120"/>
              </a:rPr>
              <a:t>A powerful and interpretable linear classifier that provides a solid baseline. Its simplicity makes it easy to understand feature importance and model decisions.</a:t>
            </a:r>
            <a:endParaRPr lang="en-US" sz="1400" dirty="0"/>
          </a:p>
        </p:txBody>
      </p:sp>
      <p:sp>
        <p:nvSpPr>
          <p:cNvPr id="13" name="Text 8"/>
          <p:cNvSpPr/>
          <p:nvPr/>
        </p:nvSpPr>
        <p:spPr>
          <a:xfrm>
            <a:off x="712708" y="6938010"/>
            <a:ext cx="13204984" cy="570309"/>
          </a:xfrm>
          <a:prstGeom prst="rect">
            <a:avLst/>
          </a:prstGeom>
          <a:noFill/>
          <a:ln/>
        </p:spPr>
        <p:txBody>
          <a:bodyPr wrap="square" lIns="0" tIns="0" rIns="0" bIns="0" rtlCol="0" anchor="t"/>
          <a:lstStyle/>
          <a:p>
            <a:pPr marL="0" indent="0" algn="l">
              <a:lnSpc>
                <a:spcPts val="2200"/>
              </a:lnSpc>
              <a:buNone/>
            </a:pPr>
            <a:r>
              <a:rPr lang="en-US" sz="1400" dirty="0">
                <a:solidFill>
                  <a:srgbClr val="3B4E4E"/>
                </a:solidFill>
                <a:latin typeface="Overpass Light" pitchFamily="34" charset="0"/>
                <a:ea typeface="Overpass Light" pitchFamily="34" charset="-122"/>
                <a:cs typeface="Overpass Light" pitchFamily="34" charset="-120"/>
              </a:rPr>
              <a:t>All models were trained exclusively using the 512-dimensional semantic embeddings generated by the Universal Sentence Encoder, ensuring they benefited from the rich contextual information.</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884045"/>
            <a:ext cx="12724448" cy="620078"/>
          </a:xfrm>
          <a:prstGeom prst="rect">
            <a:avLst/>
          </a:prstGeom>
          <a:noFill/>
          <a:ln/>
        </p:spPr>
        <p:txBody>
          <a:bodyPr wrap="none" lIns="0" tIns="0" rIns="0" bIns="0" rtlCol="0" anchor="t"/>
          <a:lstStyle/>
          <a:p>
            <a:pPr marL="0" indent="0" algn="l">
              <a:lnSpc>
                <a:spcPts val="4850"/>
              </a:lnSpc>
              <a:buNone/>
            </a:pPr>
            <a:r>
              <a:rPr lang="en-US" sz="3900" b="1" dirty="0">
                <a:solidFill>
                  <a:srgbClr val="233939"/>
                </a:solidFill>
                <a:latin typeface="Syne Bold" pitchFamily="34" charset="0"/>
                <a:ea typeface="Syne Bold" pitchFamily="34" charset="-122"/>
                <a:cs typeface="Syne Bold" pitchFamily="34" charset="-120"/>
              </a:rPr>
              <a:t>Superior Model Performance: Accuracy Scores</a:t>
            </a:r>
            <a:endParaRPr lang="en-US" sz="3900" dirty="0"/>
          </a:p>
        </p:txBody>
      </p:sp>
      <p:sp>
        <p:nvSpPr>
          <p:cNvPr id="3" name="Text 1"/>
          <p:cNvSpPr/>
          <p:nvPr/>
        </p:nvSpPr>
        <p:spPr>
          <a:xfrm>
            <a:off x="793790" y="290095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Our rigorous evaluation revealed exceptional performance across all models when combined with Universal Sentence Encoder (USE) embeddings, significantly enhancing classification accuracy.</a:t>
            </a:r>
            <a:endParaRPr lang="en-US" sz="1550" dirty="0"/>
          </a:p>
        </p:txBody>
      </p:sp>
      <p:sp>
        <p:nvSpPr>
          <p:cNvPr id="4" name="Shape 2"/>
          <p:cNvSpPr/>
          <p:nvPr/>
        </p:nvSpPr>
        <p:spPr>
          <a:xfrm>
            <a:off x="793790" y="3759279"/>
            <a:ext cx="13042821" cy="1727954"/>
          </a:xfrm>
          <a:prstGeom prst="roundRect">
            <a:avLst>
              <a:gd name="adj" fmla="val 4824"/>
            </a:avLst>
          </a:prstGeom>
          <a:noFill/>
          <a:ln w="7620">
            <a:solidFill>
              <a:srgbClr val="000000">
                <a:alpha val="8000"/>
              </a:srgbClr>
            </a:solidFill>
            <a:prstDash val="solid"/>
          </a:ln>
        </p:spPr>
      </p:sp>
      <p:sp>
        <p:nvSpPr>
          <p:cNvPr id="5" name="Shape 3"/>
          <p:cNvSpPr/>
          <p:nvPr/>
        </p:nvSpPr>
        <p:spPr>
          <a:xfrm>
            <a:off x="801410" y="3766899"/>
            <a:ext cx="13027581" cy="570905"/>
          </a:xfrm>
          <a:prstGeom prst="rect">
            <a:avLst/>
          </a:prstGeom>
          <a:solidFill>
            <a:srgbClr val="FFFFFF">
              <a:alpha val="4000"/>
            </a:srgbClr>
          </a:solidFill>
          <a:ln/>
        </p:spPr>
      </p:sp>
      <p:sp>
        <p:nvSpPr>
          <p:cNvPr id="6" name="Text 4"/>
          <p:cNvSpPr/>
          <p:nvPr/>
        </p:nvSpPr>
        <p:spPr>
          <a:xfrm>
            <a:off x="999768" y="3893582"/>
            <a:ext cx="6113264" cy="317540"/>
          </a:xfrm>
          <a:prstGeom prst="rect">
            <a:avLst/>
          </a:prstGeom>
          <a:noFill/>
          <a:ln/>
        </p:spPr>
        <p:txBody>
          <a:bodyPr wrap="non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ExtraTrees + USE</a:t>
            </a:r>
            <a:endParaRPr lang="en-US" sz="1550" dirty="0"/>
          </a:p>
        </p:txBody>
      </p:sp>
      <p:sp>
        <p:nvSpPr>
          <p:cNvPr id="7" name="Text 5"/>
          <p:cNvSpPr/>
          <p:nvPr/>
        </p:nvSpPr>
        <p:spPr>
          <a:xfrm>
            <a:off x="7517368" y="3893582"/>
            <a:ext cx="6113264" cy="317540"/>
          </a:xfrm>
          <a:prstGeom prst="rect">
            <a:avLst/>
          </a:prstGeom>
          <a:noFill/>
          <a:ln/>
        </p:spPr>
        <p:txBody>
          <a:bodyPr wrap="non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88.88%</a:t>
            </a:r>
            <a:endParaRPr lang="en-US" sz="1550" dirty="0"/>
          </a:p>
        </p:txBody>
      </p:sp>
      <p:sp>
        <p:nvSpPr>
          <p:cNvPr id="8" name="Shape 6"/>
          <p:cNvSpPr/>
          <p:nvPr/>
        </p:nvSpPr>
        <p:spPr>
          <a:xfrm>
            <a:off x="801410" y="4337804"/>
            <a:ext cx="13027581" cy="570905"/>
          </a:xfrm>
          <a:prstGeom prst="rect">
            <a:avLst/>
          </a:prstGeom>
          <a:solidFill>
            <a:srgbClr val="000000">
              <a:alpha val="4000"/>
            </a:srgbClr>
          </a:solidFill>
          <a:ln/>
        </p:spPr>
      </p:sp>
      <p:sp>
        <p:nvSpPr>
          <p:cNvPr id="9" name="Text 7"/>
          <p:cNvSpPr/>
          <p:nvPr/>
        </p:nvSpPr>
        <p:spPr>
          <a:xfrm>
            <a:off x="999768" y="4464487"/>
            <a:ext cx="6113264" cy="317540"/>
          </a:xfrm>
          <a:prstGeom prst="rect">
            <a:avLst/>
          </a:prstGeom>
          <a:noFill/>
          <a:ln/>
        </p:spPr>
        <p:txBody>
          <a:bodyPr wrap="non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CatBoost + USE</a:t>
            </a:r>
            <a:endParaRPr lang="en-US" sz="1550" dirty="0"/>
          </a:p>
        </p:txBody>
      </p:sp>
      <p:sp>
        <p:nvSpPr>
          <p:cNvPr id="10" name="Text 8"/>
          <p:cNvSpPr/>
          <p:nvPr/>
        </p:nvSpPr>
        <p:spPr>
          <a:xfrm>
            <a:off x="7517368" y="4464487"/>
            <a:ext cx="6113264" cy="317540"/>
          </a:xfrm>
          <a:prstGeom prst="rect">
            <a:avLst/>
          </a:prstGeom>
          <a:noFill/>
          <a:ln/>
        </p:spPr>
        <p:txBody>
          <a:bodyPr wrap="non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88.88%</a:t>
            </a:r>
            <a:endParaRPr lang="en-US" sz="1550" dirty="0"/>
          </a:p>
        </p:txBody>
      </p:sp>
      <p:sp>
        <p:nvSpPr>
          <p:cNvPr id="11" name="Shape 9"/>
          <p:cNvSpPr/>
          <p:nvPr/>
        </p:nvSpPr>
        <p:spPr>
          <a:xfrm>
            <a:off x="801410" y="4908709"/>
            <a:ext cx="13027581" cy="570905"/>
          </a:xfrm>
          <a:prstGeom prst="rect">
            <a:avLst/>
          </a:prstGeom>
          <a:solidFill>
            <a:srgbClr val="FFFFFF">
              <a:alpha val="4000"/>
            </a:srgbClr>
          </a:solidFill>
          <a:ln/>
        </p:spPr>
      </p:sp>
      <p:sp>
        <p:nvSpPr>
          <p:cNvPr id="12" name="Text 10"/>
          <p:cNvSpPr/>
          <p:nvPr/>
        </p:nvSpPr>
        <p:spPr>
          <a:xfrm>
            <a:off x="999768" y="5035391"/>
            <a:ext cx="6113264" cy="317540"/>
          </a:xfrm>
          <a:prstGeom prst="rect">
            <a:avLst/>
          </a:prstGeom>
          <a:noFill/>
          <a:ln/>
        </p:spPr>
        <p:txBody>
          <a:bodyPr wrap="non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Logistic Regression + USE</a:t>
            </a:r>
            <a:endParaRPr lang="en-US" sz="1550" dirty="0"/>
          </a:p>
        </p:txBody>
      </p:sp>
      <p:sp>
        <p:nvSpPr>
          <p:cNvPr id="13" name="Text 11"/>
          <p:cNvSpPr/>
          <p:nvPr/>
        </p:nvSpPr>
        <p:spPr>
          <a:xfrm>
            <a:off x="7517368" y="5035391"/>
            <a:ext cx="6113264" cy="317540"/>
          </a:xfrm>
          <a:prstGeom prst="rect">
            <a:avLst/>
          </a:prstGeom>
          <a:noFill/>
          <a:ln/>
        </p:spPr>
        <p:txBody>
          <a:bodyPr wrap="non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87.65%</a:t>
            </a:r>
            <a:endParaRPr lang="en-US" sz="1550" dirty="0"/>
          </a:p>
        </p:txBody>
      </p:sp>
      <p:sp>
        <p:nvSpPr>
          <p:cNvPr id="14" name="Text 12"/>
          <p:cNvSpPr/>
          <p:nvPr/>
        </p:nvSpPr>
        <p:spPr>
          <a:xfrm>
            <a:off x="793790" y="571047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The results clearly demonstrate that USE embeddings are instrumental in boosting the predictive power of our models. Both ExtraTrees and CatBoost achieved the highest accuracy, showcasing their effectiveness in discerning complex sentiment patterns from semantic representations.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06711"/>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233939"/>
                </a:solidFill>
                <a:latin typeface="Syne Bold" pitchFamily="34" charset="0"/>
                <a:ea typeface="Syne Bold" pitchFamily="34" charset="-122"/>
                <a:cs typeface="Syne Bold" pitchFamily="34" charset="-120"/>
              </a:rPr>
              <a:t>Confusion Matrix: ExtraTrees + USE</a:t>
            </a:r>
            <a:endParaRPr lang="en-US" sz="3900" dirty="0"/>
          </a:p>
        </p:txBody>
      </p:sp>
      <p:sp>
        <p:nvSpPr>
          <p:cNvPr id="4" name="Text 1"/>
          <p:cNvSpPr/>
          <p:nvPr/>
        </p:nvSpPr>
        <p:spPr>
          <a:xfrm>
            <a:off x="6280190" y="2844522"/>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The confusion matrix provides a detailed view of our ExtraTrees + USE model's performance, showcasing its ability to correctly classify each sentiment category (Negative, Neutral, Positive) and highlighting any misclassifications.</a:t>
            </a:r>
            <a:endParaRPr lang="en-US" sz="1550" dirty="0"/>
          </a:p>
        </p:txBody>
      </p:sp>
      <p:sp>
        <p:nvSpPr>
          <p:cNvPr id="5" name="Text 2"/>
          <p:cNvSpPr/>
          <p:nvPr/>
        </p:nvSpPr>
        <p:spPr>
          <a:xfrm>
            <a:off x="6280190" y="4020383"/>
            <a:ext cx="7556421"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3B4E4E"/>
                </a:solidFill>
                <a:latin typeface="Overpass Light" pitchFamily="34" charset="0"/>
                <a:ea typeface="Overpass Light" pitchFamily="34" charset="-122"/>
                <a:cs typeface="Overpass Light" pitchFamily="34" charset="-120"/>
              </a:rPr>
              <a:t>Positive Sentiment:</a:t>
            </a:r>
            <a:r>
              <a:rPr lang="en-US" sz="1550" dirty="0">
                <a:solidFill>
                  <a:srgbClr val="3B4E4E"/>
                </a:solidFill>
                <a:latin typeface="Overpass Light" pitchFamily="34" charset="0"/>
                <a:ea typeface="Overpass Light" pitchFamily="34" charset="-122"/>
                <a:cs typeface="Overpass Light" pitchFamily="34" charset="-120"/>
              </a:rPr>
              <a:t> The model demonstrates strong accuracy in identifying positive comments, with a high number of true positives.</a:t>
            </a:r>
            <a:endParaRPr lang="en-US" sz="1550" dirty="0"/>
          </a:p>
        </p:txBody>
      </p:sp>
      <p:sp>
        <p:nvSpPr>
          <p:cNvPr id="6" name="Text 3"/>
          <p:cNvSpPr/>
          <p:nvPr/>
        </p:nvSpPr>
        <p:spPr>
          <a:xfrm>
            <a:off x="6280190" y="4724876"/>
            <a:ext cx="7556421"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3B4E4E"/>
                </a:solidFill>
                <a:latin typeface="Overpass Light" pitchFamily="34" charset="0"/>
                <a:ea typeface="Overpass Light" pitchFamily="34" charset="-122"/>
                <a:cs typeface="Overpass Light" pitchFamily="34" charset="-120"/>
              </a:rPr>
              <a:t>Neutral Sentiment:</a:t>
            </a:r>
            <a:r>
              <a:rPr lang="en-US" sz="1550" dirty="0">
                <a:solidFill>
                  <a:srgbClr val="3B4E4E"/>
                </a:solidFill>
                <a:latin typeface="Overpass Light" pitchFamily="34" charset="0"/>
                <a:ea typeface="Overpass Light" pitchFamily="34" charset="-122"/>
                <a:cs typeface="Overpass Light" pitchFamily="34" charset="-120"/>
              </a:rPr>
              <a:t> It also performs well in distinguishing neutral comments, crucial for separating them from strong positive or negative expressions.</a:t>
            </a:r>
            <a:endParaRPr lang="en-US" sz="1550" dirty="0"/>
          </a:p>
        </p:txBody>
      </p:sp>
      <p:sp>
        <p:nvSpPr>
          <p:cNvPr id="7" name="Text 4"/>
          <p:cNvSpPr/>
          <p:nvPr/>
        </p:nvSpPr>
        <p:spPr>
          <a:xfrm>
            <a:off x="6280190" y="5429369"/>
            <a:ext cx="7556421"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3B4E4E"/>
                </a:solidFill>
                <a:latin typeface="Overpass Light" pitchFamily="34" charset="0"/>
                <a:ea typeface="Overpass Light" pitchFamily="34" charset="-122"/>
                <a:cs typeface="Overpass Light" pitchFamily="34" charset="-120"/>
              </a:rPr>
              <a:t>Negative Sentiment:</a:t>
            </a:r>
            <a:r>
              <a:rPr lang="en-US" sz="1550" dirty="0">
                <a:solidFill>
                  <a:srgbClr val="3B4E4E"/>
                </a:solidFill>
                <a:latin typeface="Overpass Light" pitchFamily="34" charset="0"/>
                <a:ea typeface="Overpass Light" pitchFamily="34" charset="-122"/>
                <a:cs typeface="Overpass Light" pitchFamily="34" charset="-120"/>
              </a:rPr>
              <a:t> The model effectively detects negative sentiment, which is critical for proactive brand management.</a:t>
            </a:r>
            <a:endParaRPr lang="en-US" sz="1550" dirty="0"/>
          </a:p>
        </p:txBody>
      </p:sp>
      <p:sp>
        <p:nvSpPr>
          <p:cNvPr id="8" name="Text 5"/>
          <p:cNvSpPr/>
          <p:nvPr/>
        </p:nvSpPr>
        <p:spPr>
          <a:xfrm>
            <a:off x="6280190" y="6287691"/>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This balanced performance across classes underscores the model's robustness and reliability for sentiment monitoring.</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1811</Words>
  <Application>Microsoft Office PowerPoint</Application>
  <PresentationFormat>Custom</PresentationFormat>
  <Paragraphs>167</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Overpass Light</vt:lpstr>
      <vt:lpstr>Consolas</vt:lpstr>
      <vt:lpstr>Syne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pathi caleb</cp:lastModifiedBy>
  <cp:revision>2</cp:revision>
  <dcterms:created xsi:type="dcterms:W3CDTF">2025-12-05T14:26:53Z</dcterms:created>
  <dcterms:modified xsi:type="dcterms:W3CDTF">2025-12-05T14:30:23Z</dcterms:modified>
</cp:coreProperties>
</file>